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78" r:id="rId3"/>
    <p:sldId id="261" r:id="rId4"/>
    <p:sldId id="257" r:id="rId5"/>
    <p:sldId id="281" r:id="rId6"/>
    <p:sldId id="282" r:id="rId7"/>
    <p:sldId id="284" r:id="rId8"/>
    <p:sldId id="283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0156-3E5C-465F-9B20-75257FB7026D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E184-2257-4396-B79A-70248A4202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535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lick.wav"/>
          </p:stSnd>
        </p:sndAc>
      </p:transition>
    </mc:Choice>
    <mc:Fallback xmlns="">
      <p:transition spd="med">
        <p:fade/>
        <p:sndAc>
          <p:stSnd>
            <p:snd r:embed="rId5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0156-3E5C-465F-9B20-75257FB7026D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E184-2257-4396-B79A-70248A4202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00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lick.wav"/>
          </p:stSnd>
        </p:sndAc>
      </p:transition>
    </mc:Choice>
    <mc:Fallback xmlns="">
      <p:transition spd="med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0156-3E5C-465F-9B20-75257FB7026D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E184-2257-4396-B79A-70248A4202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8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lick.wav"/>
          </p:stSnd>
        </p:sndAc>
      </p:transition>
    </mc:Choice>
    <mc:Fallback xmlns="">
      <p:transition spd="med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0156-3E5C-465F-9B20-75257FB7026D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E184-2257-4396-B79A-70248A4202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60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lick.wav"/>
          </p:stSnd>
        </p:sndAc>
      </p:transition>
    </mc:Choice>
    <mc:Fallback xmlns="">
      <p:transition spd="med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0156-3E5C-465F-9B20-75257FB7026D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E184-2257-4396-B79A-70248A4202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21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lick.wav"/>
          </p:stSnd>
        </p:sndAc>
      </p:transition>
    </mc:Choice>
    <mc:Fallback xmlns="">
      <p:transition spd="med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0156-3E5C-465F-9B20-75257FB7026D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E184-2257-4396-B79A-70248A4202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167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lick.wav"/>
          </p:stSnd>
        </p:sndAc>
      </p:transition>
    </mc:Choice>
    <mc:Fallback xmlns="">
      <p:transition spd="med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0156-3E5C-465F-9B20-75257FB7026D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E184-2257-4396-B79A-70248A4202C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93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lick.wav"/>
          </p:stSnd>
        </p:sndAc>
      </p:transition>
    </mc:Choice>
    <mc:Fallback xmlns="">
      <p:transition spd="med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0156-3E5C-465F-9B20-75257FB7026D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E184-2257-4396-B79A-70248A4202C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9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lick.wav"/>
          </p:stSnd>
        </p:sndAc>
      </p:transition>
    </mc:Choice>
    <mc:Fallback xmlns="">
      <p:transition spd="med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0156-3E5C-465F-9B20-75257FB7026D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E184-2257-4396-B79A-70248A4202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309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lick.wav"/>
          </p:stSnd>
        </p:sndAc>
      </p:transition>
    </mc:Choice>
    <mc:Fallback xmlns="">
      <p:transition spd="med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0156-3E5C-465F-9B20-75257FB7026D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E184-2257-4396-B79A-70248A4202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41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lick.wav"/>
          </p:stSnd>
        </p:sndAc>
      </p:transition>
    </mc:Choice>
    <mc:Fallback xmlns="">
      <p:transition spd="med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0156-3E5C-465F-9B20-75257FB7026D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E184-2257-4396-B79A-70248A4202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96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lick.wav"/>
          </p:stSnd>
        </p:sndAc>
      </p:transition>
    </mc:Choice>
    <mc:Fallback xmlns="">
      <p:transition spd="med">
        <p:fade/>
        <p:sndAc>
          <p:stSnd>
            <p:snd r:embed="rId3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2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2A00156-3E5C-465F-9B20-75257FB7026D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BE184-2257-4396-B79A-70248A4202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46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3" name="click.wav"/>
          </p:stSnd>
        </p:sndAc>
      </p:transition>
    </mc:Choice>
    <mc:Fallback xmlns="">
      <p:transition spd="med">
        <p:fade/>
        <p:sndAc>
          <p:stSnd>
            <p:snd r:embed="rId22" name="click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3.wav"/><Relationship Id="rId7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3.wav"/><Relationship Id="rId7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png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s/arte-rodin-auguste-bronce-famosos-1301872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publicdomainq.net/marathon-competitors-000613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hyperlink" Target="https://www.flickr.com/photos/68532869@N08/1654331971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hyperlink" Target="http://gahag.net/003004-grandfather-old-age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8BC8EFE-0F49-47BB-A31A-21B2BC915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72" y="1877577"/>
            <a:ext cx="6096000" cy="4067175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0EE5769-AD71-4527-8881-2355245906B3}"/>
              </a:ext>
            </a:extLst>
          </p:cNvPr>
          <p:cNvSpPr/>
          <p:nvPr/>
        </p:nvSpPr>
        <p:spPr>
          <a:xfrm>
            <a:off x="1792147" y="913248"/>
            <a:ext cx="8183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ja-JP" altLang="en-US" sz="5400" b="1" dirty="0">
                <a:ln/>
                <a:solidFill>
                  <a:schemeClr val="accent3"/>
                </a:solidFill>
              </a:rPr>
              <a:t>四文字熟語の穴埋めクイズ</a:t>
            </a:r>
            <a:endParaRPr lang="ja-JP" alt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F8277D-F91F-4E42-A475-6B5A813BC183}"/>
              </a:ext>
            </a:extLst>
          </p:cNvPr>
          <p:cNvSpPr txBox="1"/>
          <p:nvPr/>
        </p:nvSpPr>
        <p:spPr>
          <a:xfrm>
            <a:off x="7645676" y="3095625"/>
            <a:ext cx="35250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□の中の漢字は何ですか？</a:t>
            </a:r>
            <a:endParaRPr kumimoji="1" lang="en-US" altLang="ja-JP" sz="2000" dirty="0"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  <a:p>
            <a:r>
              <a:rPr kumimoji="1" lang="ja-JP" altLang="en-US" sz="2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分かるとすっきりしますよ・・</a:t>
            </a:r>
            <a:endParaRPr kumimoji="1" lang="en-US" altLang="ja-JP" sz="2000" dirty="0"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  <a:p>
            <a:endParaRPr kumimoji="1" lang="en-US" altLang="ja-JP" sz="2000" dirty="0"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  <a:p>
            <a:r>
              <a:rPr kumimoji="1" lang="ja-JP" altLang="en-US" sz="2000" dirty="0">
                <a:solidFill>
                  <a:srgbClr val="FF00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アハ！体験しよう</a:t>
            </a:r>
            <a:endParaRPr kumimoji="1" lang="en-US" altLang="ja-JP" sz="2000" dirty="0">
              <a:solidFill>
                <a:srgbClr val="FF000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  <a:p>
            <a:r>
              <a:rPr kumimoji="1" lang="ja-JP" altLang="en-US" sz="2000" dirty="0">
                <a:solidFill>
                  <a:srgbClr val="FF00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　　「分かった体験」です</a:t>
            </a:r>
            <a:endParaRPr kumimoji="1" lang="en-US" altLang="ja-JP" sz="2000" dirty="0">
              <a:solidFill>
                <a:srgbClr val="FF000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  <a:p>
            <a:br>
              <a:rPr kumimoji="1" lang="en-US" altLang="ja-JP" sz="2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</a:br>
            <a:r>
              <a:rPr kumimoji="1" lang="en-US" altLang="ja-JP" sz="2000" dirty="0">
                <a:solidFill>
                  <a:srgbClr val="0070C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0.1</a:t>
            </a:r>
            <a:r>
              <a:rPr kumimoji="1" lang="ja-JP" altLang="en-US" sz="2000" dirty="0">
                <a:solidFill>
                  <a:srgbClr val="0070C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秒で脳が活性化します</a:t>
            </a:r>
            <a:endParaRPr kumimoji="1" lang="en-US" altLang="ja-JP" sz="2000" dirty="0">
              <a:solidFill>
                <a:srgbClr val="0070C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  <a:p>
            <a:endParaRPr kumimoji="1" lang="ja-JP" altLang="en-US" sz="2000" dirty="0"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CEAF7B9-4F9E-466E-B731-EC17D3B84660}"/>
              </a:ext>
            </a:extLst>
          </p:cNvPr>
          <p:cNvSpPr/>
          <p:nvPr/>
        </p:nvSpPr>
        <p:spPr>
          <a:xfrm>
            <a:off x="7953297" y="1877577"/>
            <a:ext cx="2610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ja-JP" altLang="en-US" sz="5400" b="1" cap="none" spc="0" dirty="0">
                <a:ln/>
                <a:solidFill>
                  <a:srgbClr val="00B050"/>
                </a:solidFill>
                <a:effectLst/>
                <a:latin typeface="+mj-ea"/>
                <a:ea typeface="+mj-ea"/>
              </a:rPr>
              <a:t>脳トレ！</a:t>
            </a:r>
          </a:p>
        </p:txBody>
      </p:sp>
    </p:spTree>
    <p:extLst>
      <p:ext uri="{BB962C8B-B14F-4D97-AF65-F5344CB8AC3E}">
        <p14:creationId xmlns:p14="http://schemas.microsoft.com/office/powerpoint/2010/main" val="3736107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264334-1F4C-412D-ABDB-D68F821F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3" y="982132"/>
            <a:ext cx="9601196" cy="1303867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9600" dirty="0"/>
              <a:t>　問７</a:t>
            </a:r>
            <a:r>
              <a:rPr lang="ja-JP" altLang="en-US" sz="9600" dirty="0"/>
              <a:t>　　　息吐</a:t>
            </a:r>
            <a:r>
              <a:rPr kumimoji="1" lang="ja-JP" altLang="en-US" sz="9600" dirty="0"/>
              <a:t>　　　　　　</a:t>
            </a:r>
            <a:endParaRPr kumimoji="1" lang="ja-JP" altLang="en-US" sz="9600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E783CE-470D-4F85-86CC-E82383FA1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729" y="2646423"/>
            <a:ext cx="7042272" cy="2805002"/>
          </a:xfrm>
        </p:spPr>
        <p:txBody>
          <a:bodyPr/>
          <a:lstStyle/>
          <a:p>
            <a:r>
              <a:rPr kumimoji="1" lang="ja-JP" altLang="en-US" dirty="0">
                <a:solidFill>
                  <a:srgbClr val="0070C0"/>
                </a:solidFill>
                <a:latin typeface="+mj-ea"/>
                <a:ea typeface="+mj-ea"/>
              </a:rPr>
              <a:t>１，解答用紙に問題を写してください</a:t>
            </a:r>
            <a:endParaRPr kumimoji="1" lang="en-US" altLang="ja-JP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+mj-ea"/>
                <a:ea typeface="+mj-ea"/>
              </a:rPr>
              <a:t>２，□を漢字で穴埋めしてください</a:t>
            </a:r>
            <a:endParaRPr lang="en-US" altLang="ja-JP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+mj-ea"/>
                <a:ea typeface="+mj-ea"/>
              </a:rPr>
              <a:t>３，読み方をかいてください</a:t>
            </a:r>
            <a:br>
              <a:rPr lang="en-US" altLang="ja-JP" dirty="0">
                <a:solidFill>
                  <a:srgbClr val="0070C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</a:br>
            <a:endParaRPr lang="en-US" altLang="ja-JP" dirty="0">
              <a:solidFill>
                <a:srgbClr val="0070C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  <a:p>
            <a:r>
              <a:rPr kumimoji="1" lang="ja-JP" altLang="en-US" dirty="0">
                <a:solidFill>
                  <a:srgbClr val="00B050"/>
                </a:solidFill>
                <a:latin typeface="+mn-ea"/>
              </a:rPr>
              <a:t>ヒント　苦しみ悩む様子、状態の事</a:t>
            </a:r>
            <a:endParaRPr kumimoji="1" lang="en-US" altLang="ja-JP" dirty="0">
              <a:solidFill>
                <a:srgbClr val="00B05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DBAAFFE-13C0-42A4-99F5-00F552425B79}"/>
              </a:ext>
            </a:extLst>
          </p:cNvPr>
          <p:cNvSpPr/>
          <p:nvPr/>
        </p:nvSpPr>
        <p:spPr>
          <a:xfrm>
            <a:off x="4386694" y="1031859"/>
            <a:ext cx="1381536" cy="11493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3BC64B-4DC3-4AAF-A7E1-C67071FB018F}"/>
              </a:ext>
            </a:extLst>
          </p:cNvPr>
          <p:cNvSpPr txBox="1"/>
          <p:nvPr/>
        </p:nvSpPr>
        <p:spPr>
          <a:xfrm>
            <a:off x="1939664" y="5561884"/>
            <a:ext cx="614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+mj-ea"/>
                <a:ea typeface="+mj-ea"/>
              </a:rPr>
              <a:t>青息吐息（あおいきといき）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734D2A8-3E6F-4E9A-8032-A424D085AA9E}"/>
              </a:ext>
            </a:extLst>
          </p:cNvPr>
          <p:cNvSpPr txBox="1"/>
          <p:nvPr/>
        </p:nvSpPr>
        <p:spPr>
          <a:xfrm>
            <a:off x="840871" y="5616907"/>
            <a:ext cx="1205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答＝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C3E182A-F88B-4CCF-890B-71410B35132D}"/>
              </a:ext>
            </a:extLst>
          </p:cNvPr>
          <p:cNvCxnSpPr>
            <a:cxnSpLocks/>
          </p:cNvCxnSpPr>
          <p:nvPr/>
        </p:nvCxnSpPr>
        <p:spPr>
          <a:xfrm flipH="1">
            <a:off x="954653" y="2282431"/>
            <a:ext cx="903923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153CC17-A5A4-462C-BD57-C4BB5FC2BB2C}"/>
              </a:ext>
            </a:extLst>
          </p:cNvPr>
          <p:cNvSpPr txBox="1"/>
          <p:nvPr/>
        </p:nvSpPr>
        <p:spPr>
          <a:xfrm>
            <a:off x="9074727" y="6201682"/>
            <a:ext cx="161692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次の問題へ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F543DFE-26DA-4082-9778-31440A2B2ABA}"/>
              </a:ext>
            </a:extLst>
          </p:cNvPr>
          <p:cNvSpPr/>
          <p:nvPr/>
        </p:nvSpPr>
        <p:spPr>
          <a:xfrm>
            <a:off x="8383959" y="1013851"/>
            <a:ext cx="1381536" cy="11493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9ADF463-C538-4C63-AB7A-39FCD30AD36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85817"/>
            <a:ext cx="1862667" cy="2335201"/>
          </a:xfrm>
          <a:prstGeom prst="rect">
            <a:avLst/>
          </a:prstGeom>
        </p:spPr>
      </p:pic>
      <p:pic>
        <p:nvPicPr>
          <p:cNvPr id="13" name="図 1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8EF6E38-37BA-4A86-827F-D682D4BB16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459" y="2938500"/>
            <a:ext cx="1434268" cy="1955820"/>
          </a:xfrm>
          <a:prstGeom prst="rect">
            <a:avLst/>
          </a:prstGeom>
        </p:spPr>
      </p:pic>
      <p:pic>
        <p:nvPicPr>
          <p:cNvPr id="15" name="図 14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EEB2E91A-B391-4364-84D2-D4D56EA4921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035" y="2698650"/>
            <a:ext cx="1616920" cy="219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94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264334-1F4C-412D-ABDB-D68F821F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3" y="982132"/>
            <a:ext cx="9601196" cy="1303867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9600" dirty="0"/>
              <a:t>　問</a:t>
            </a:r>
            <a:r>
              <a:rPr kumimoji="1" lang="en-US" altLang="ja-JP" sz="9600" dirty="0"/>
              <a:t>8</a:t>
            </a:r>
            <a:r>
              <a:rPr lang="ja-JP" altLang="en-US" sz="9600" dirty="0"/>
              <a:t>　意気　　天</a:t>
            </a:r>
            <a:r>
              <a:rPr kumimoji="1" lang="ja-JP" altLang="en-US" sz="9600" dirty="0"/>
              <a:t>　　　　　　</a:t>
            </a:r>
            <a:endParaRPr kumimoji="1" lang="ja-JP" altLang="en-US" sz="9600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E783CE-470D-4F85-86CC-E82383FA1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729" y="2646423"/>
            <a:ext cx="7042272" cy="2805002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>
                <a:solidFill>
                  <a:srgbClr val="0070C0"/>
                </a:solidFill>
                <a:latin typeface="+mj-ea"/>
                <a:ea typeface="+mj-ea"/>
              </a:rPr>
              <a:t>１，解答用紙に問題を写してください</a:t>
            </a:r>
            <a:endParaRPr kumimoji="1" lang="en-US" altLang="ja-JP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+mj-ea"/>
                <a:ea typeface="+mj-ea"/>
              </a:rPr>
              <a:t>２，□を漢字で穴埋めしてください</a:t>
            </a:r>
            <a:endParaRPr lang="en-US" altLang="ja-JP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+mj-ea"/>
                <a:ea typeface="+mj-ea"/>
              </a:rPr>
              <a:t>３，読み方をかいてください</a:t>
            </a:r>
            <a:br>
              <a:rPr lang="en-US" altLang="ja-JP" dirty="0">
                <a:solidFill>
                  <a:srgbClr val="0070C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</a:br>
            <a:endParaRPr lang="en-US" altLang="ja-JP" dirty="0">
              <a:solidFill>
                <a:srgbClr val="0070C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  <a:p>
            <a:r>
              <a:rPr kumimoji="1" lang="ja-JP" altLang="en-US" dirty="0">
                <a:solidFill>
                  <a:srgbClr val="00B050"/>
                </a:solidFill>
                <a:latin typeface="+mn-ea"/>
              </a:rPr>
              <a:t>ヒント　すごく元気で天を衝くほど</a:t>
            </a:r>
            <a:endParaRPr kumimoji="1" lang="en-US" altLang="ja-JP" dirty="0">
              <a:solidFill>
                <a:srgbClr val="00B050"/>
              </a:solidFill>
              <a:latin typeface="+mn-ea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B050"/>
                </a:solidFill>
                <a:latin typeface="+mn-ea"/>
              </a:rPr>
              <a:t>　　　　　　　　　　　　　　　　やる気満々</a:t>
            </a:r>
            <a:endParaRPr kumimoji="1" lang="en-US" altLang="ja-JP" dirty="0">
              <a:solidFill>
                <a:srgbClr val="00B05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DBAAFFE-13C0-42A4-99F5-00F552425B79}"/>
              </a:ext>
            </a:extLst>
          </p:cNvPr>
          <p:cNvSpPr/>
          <p:nvPr/>
        </p:nvSpPr>
        <p:spPr>
          <a:xfrm>
            <a:off x="6553139" y="1005780"/>
            <a:ext cx="1381536" cy="11493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3BC64B-4DC3-4AAF-A7E1-C67071FB018F}"/>
              </a:ext>
            </a:extLst>
          </p:cNvPr>
          <p:cNvSpPr txBox="1"/>
          <p:nvPr/>
        </p:nvSpPr>
        <p:spPr>
          <a:xfrm>
            <a:off x="1925126" y="5782645"/>
            <a:ext cx="614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+mj-ea"/>
                <a:ea typeface="+mj-ea"/>
              </a:rPr>
              <a:t>意気衝天（いきしょうてん）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734D2A8-3E6F-4E9A-8032-A424D085AA9E}"/>
              </a:ext>
            </a:extLst>
          </p:cNvPr>
          <p:cNvSpPr txBox="1"/>
          <p:nvPr/>
        </p:nvSpPr>
        <p:spPr>
          <a:xfrm>
            <a:off x="954653" y="5810869"/>
            <a:ext cx="1205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答＝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C3E182A-F88B-4CCF-890B-71410B35132D}"/>
              </a:ext>
            </a:extLst>
          </p:cNvPr>
          <p:cNvCxnSpPr>
            <a:cxnSpLocks/>
          </p:cNvCxnSpPr>
          <p:nvPr/>
        </p:nvCxnSpPr>
        <p:spPr>
          <a:xfrm flipH="1">
            <a:off x="954653" y="2282431"/>
            <a:ext cx="903923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153CC17-A5A4-462C-BD57-C4BB5FC2BB2C}"/>
              </a:ext>
            </a:extLst>
          </p:cNvPr>
          <p:cNvSpPr txBox="1"/>
          <p:nvPr/>
        </p:nvSpPr>
        <p:spPr>
          <a:xfrm>
            <a:off x="9074727" y="6201682"/>
            <a:ext cx="161692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次の問題へ</a:t>
            </a:r>
          </a:p>
        </p:txBody>
      </p:sp>
      <p:pic>
        <p:nvPicPr>
          <p:cNvPr id="6" name="図 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809BD6D-8A5C-489F-B5D7-BA936C318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42" y="2393516"/>
            <a:ext cx="2090876" cy="155822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図 10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7C675A9C-9AEB-4CC4-AF77-5DE75C9356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749" y="2382425"/>
            <a:ext cx="2090876" cy="1569311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図 1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BA8DFAE-E5A1-4B54-A0C1-C41277EB1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18" y="4153017"/>
            <a:ext cx="2076100" cy="155822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図 15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ECC5C2F2-3E32-4E03-8315-48399B149F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749" y="4148118"/>
            <a:ext cx="2092416" cy="1569312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7229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264334-1F4C-412D-ABDB-D68F821F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73" y="914888"/>
            <a:ext cx="9601196" cy="1303867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9600" dirty="0"/>
              <a:t>　問</a:t>
            </a:r>
            <a:r>
              <a:rPr lang="en-US" altLang="ja-JP" sz="9600" dirty="0"/>
              <a:t>9</a:t>
            </a:r>
            <a:r>
              <a:rPr lang="ja-JP" altLang="en-US" sz="9600" dirty="0"/>
              <a:t>　　　日　　主</a:t>
            </a:r>
            <a:r>
              <a:rPr kumimoji="1" lang="ja-JP" altLang="en-US" sz="9600" dirty="0"/>
              <a:t>　　　　　　</a:t>
            </a:r>
            <a:endParaRPr kumimoji="1" lang="ja-JP" altLang="en-US" sz="9600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E783CE-470D-4F85-86CC-E82383FA1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729" y="2646423"/>
            <a:ext cx="7042272" cy="2805002"/>
          </a:xfrm>
        </p:spPr>
        <p:txBody>
          <a:bodyPr/>
          <a:lstStyle/>
          <a:p>
            <a:r>
              <a:rPr kumimoji="1" lang="ja-JP" altLang="en-US" dirty="0">
                <a:solidFill>
                  <a:srgbClr val="0070C0"/>
                </a:solidFill>
                <a:latin typeface="+mj-ea"/>
                <a:ea typeface="+mj-ea"/>
              </a:rPr>
              <a:t>１，解答用紙に問題を写してください</a:t>
            </a:r>
            <a:endParaRPr kumimoji="1" lang="en-US" altLang="ja-JP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+mj-ea"/>
                <a:ea typeface="+mj-ea"/>
              </a:rPr>
              <a:t>２，□を漢字で穴埋めしてください</a:t>
            </a:r>
            <a:endParaRPr lang="en-US" altLang="ja-JP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+mj-ea"/>
                <a:ea typeface="+mj-ea"/>
              </a:rPr>
              <a:t>３，読み方をかいてください</a:t>
            </a:r>
            <a:br>
              <a:rPr lang="en-US" altLang="ja-JP" dirty="0">
                <a:solidFill>
                  <a:srgbClr val="0070C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</a:br>
            <a:endParaRPr lang="en-US" altLang="ja-JP" dirty="0">
              <a:solidFill>
                <a:srgbClr val="0070C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  <a:p>
            <a:r>
              <a:rPr kumimoji="1" lang="ja-JP" altLang="en-US" dirty="0">
                <a:solidFill>
                  <a:srgbClr val="00B050"/>
                </a:solidFill>
                <a:latin typeface="+mn-ea"/>
              </a:rPr>
              <a:t>ヒント　飽きやすく長続きしない</a:t>
            </a:r>
            <a:endParaRPr kumimoji="1" lang="en-US" altLang="ja-JP" dirty="0">
              <a:solidFill>
                <a:srgbClr val="00B05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DBAAFFE-13C0-42A4-99F5-00F552425B79}"/>
              </a:ext>
            </a:extLst>
          </p:cNvPr>
          <p:cNvSpPr/>
          <p:nvPr/>
        </p:nvSpPr>
        <p:spPr>
          <a:xfrm>
            <a:off x="4320485" y="991895"/>
            <a:ext cx="1381536" cy="11493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3BC64B-4DC3-4AAF-A7E1-C67071FB018F}"/>
              </a:ext>
            </a:extLst>
          </p:cNvPr>
          <p:cNvSpPr txBox="1"/>
          <p:nvPr/>
        </p:nvSpPr>
        <p:spPr>
          <a:xfrm>
            <a:off x="1939664" y="5561884"/>
            <a:ext cx="614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+mj-ea"/>
                <a:ea typeface="+mj-ea"/>
              </a:rPr>
              <a:t>三日坊主（みっかぼうず）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734D2A8-3E6F-4E9A-8032-A424D085AA9E}"/>
              </a:ext>
            </a:extLst>
          </p:cNvPr>
          <p:cNvSpPr txBox="1"/>
          <p:nvPr/>
        </p:nvSpPr>
        <p:spPr>
          <a:xfrm>
            <a:off x="947780" y="5592661"/>
            <a:ext cx="1205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答＝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C3E182A-F88B-4CCF-890B-71410B35132D}"/>
              </a:ext>
            </a:extLst>
          </p:cNvPr>
          <p:cNvCxnSpPr>
            <a:cxnSpLocks/>
          </p:cNvCxnSpPr>
          <p:nvPr/>
        </p:nvCxnSpPr>
        <p:spPr>
          <a:xfrm flipH="1">
            <a:off x="954653" y="2282431"/>
            <a:ext cx="903923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153CC17-A5A4-462C-BD57-C4BB5FC2BB2C}"/>
              </a:ext>
            </a:extLst>
          </p:cNvPr>
          <p:cNvSpPr txBox="1"/>
          <p:nvPr/>
        </p:nvSpPr>
        <p:spPr>
          <a:xfrm>
            <a:off x="9074727" y="6201682"/>
            <a:ext cx="161692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次の問題へ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E5C4B22-6FF1-4DD3-8721-367647F1ABF1}"/>
              </a:ext>
            </a:extLst>
          </p:cNvPr>
          <p:cNvSpPr/>
          <p:nvPr/>
        </p:nvSpPr>
        <p:spPr>
          <a:xfrm>
            <a:off x="7165285" y="967790"/>
            <a:ext cx="1381536" cy="11493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 descr="図形&#10;&#10;自動的に生成された説明">
            <a:extLst>
              <a:ext uri="{FF2B5EF4-FFF2-40B4-BE49-F238E27FC236}">
                <a16:creationId xmlns:a16="http://schemas.microsoft.com/office/drawing/2014/main" id="{E383145C-FF4E-40A2-9654-8462891FB3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044" y="2392891"/>
            <a:ext cx="3184645" cy="1547398"/>
          </a:xfrm>
          <a:prstGeom prst="rect">
            <a:avLst/>
          </a:prstGeom>
        </p:spPr>
      </p:pic>
      <p:pic>
        <p:nvPicPr>
          <p:cNvPr id="13" name="図 12" descr="図形, 円&#10;&#10;自動的に生成された説明">
            <a:extLst>
              <a:ext uri="{FF2B5EF4-FFF2-40B4-BE49-F238E27FC236}">
                <a16:creationId xmlns:a16="http://schemas.microsoft.com/office/drawing/2014/main" id="{43785603-F52D-4D52-8C0C-0A8AF7A683D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230" y="3940289"/>
            <a:ext cx="1280722" cy="1280722"/>
          </a:xfrm>
          <a:prstGeom prst="rect">
            <a:avLst/>
          </a:prstGeom>
        </p:spPr>
      </p:pic>
      <p:pic>
        <p:nvPicPr>
          <p:cNvPr id="15" name="図 1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5F0F3FF-5523-4951-BE39-638263D4D8A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031" y="4321545"/>
            <a:ext cx="992990" cy="992990"/>
          </a:xfrm>
          <a:prstGeom prst="rect">
            <a:avLst/>
          </a:prstGeom>
        </p:spPr>
      </p:pic>
      <p:pic>
        <p:nvPicPr>
          <p:cNvPr id="17" name="図 16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711B4CA4-7842-411F-ACCC-DFC54A8FD20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26" y="3988750"/>
            <a:ext cx="1183800" cy="1183800"/>
          </a:xfrm>
          <a:prstGeom prst="rect">
            <a:avLst/>
          </a:prstGeom>
        </p:spPr>
      </p:pic>
      <p:pic>
        <p:nvPicPr>
          <p:cNvPr id="19" name="図 1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2AFB2B3-C577-4BEE-9052-6E1EB435003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276" y="3940289"/>
            <a:ext cx="836614" cy="99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05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264334-1F4C-412D-ABDB-D68F821F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73" y="914888"/>
            <a:ext cx="9601196" cy="1303867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9600" dirty="0"/>
              <a:t>　問</a:t>
            </a:r>
            <a:r>
              <a:rPr kumimoji="1" lang="en-US" altLang="ja-JP" sz="9600" dirty="0"/>
              <a:t>10</a:t>
            </a:r>
            <a:r>
              <a:rPr kumimoji="1" lang="ja-JP" altLang="en-US" sz="9600" dirty="0"/>
              <a:t>　偕　　同穴　　　　　</a:t>
            </a:r>
            <a:endParaRPr kumimoji="1" lang="ja-JP" altLang="en-US" sz="9600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E783CE-470D-4F85-86CC-E82383FA1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729" y="2646423"/>
            <a:ext cx="7042272" cy="2805002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>
                <a:solidFill>
                  <a:srgbClr val="0070C0"/>
                </a:solidFill>
                <a:latin typeface="+mj-ea"/>
                <a:ea typeface="+mj-ea"/>
              </a:rPr>
              <a:t>１，解答用紙に問題を写してください</a:t>
            </a:r>
            <a:endParaRPr kumimoji="1" lang="en-US" altLang="ja-JP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+mj-ea"/>
                <a:ea typeface="+mj-ea"/>
              </a:rPr>
              <a:t>２，□を漢字で穴埋めしてください</a:t>
            </a:r>
            <a:endParaRPr lang="en-US" altLang="ja-JP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+mj-ea"/>
                <a:ea typeface="+mj-ea"/>
              </a:rPr>
              <a:t>３，読み方をかいてください</a:t>
            </a:r>
            <a:br>
              <a:rPr lang="en-US" altLang="ja-JP" dirty="0">
                <a:solidFill>
                  <a:srgbClr val="0070C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</a:br>
            <a:endParaRPr lang="en-US" altLang="ja-JP" dirty="0">
              <a:solidFill>
                <a:srgbClr val="0070C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  <a:p>
            <a:r>
              <a:rPr kumimoji="1" lang="ja-JP" altLang="en-US" dirty="0">
                <a:solidFill>
                  <a:srgbClr val="00B050"/>
                </a:solidFill>
                <a:latin typeface="+mn-ea"/>
              </a:rPr>
              <a:t>ヒント　</a:t>
            </a:r>
            <a:r>
              <a:rPr lang="ja-JP" altLang="en-US" dirty="0">
                <a:solidFill>
                  <a:srgbClr val="00B050"/>
                </a:solidFill>
                <a:latin typeface="+mn-ea"/>
              </a:rPr>
              <a:t>夫婦の契りが固く、</a:t>
            </a:r>
            <a:endParaRPr lang="en-US" altLang="ja-JP" dirty="0">
              <a:solidFill>
                <a:srgbClr val="00B050"/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B050"/>
                </a:solidFill>
                <a:latin typeface="+mn-ea"/>
              </a:rPr>
              <a:t>　　　　　　　　いつまでも仲睦まじい</a:t>
            </a:r>
            <a:endParaRPr kumimoji="1" lang="en-US" altLang="ja-JP" dirty="0">
              <a:solidFill>
                <a:srgbClr val="00B050"/>
              </a:solidFill>
              <a:latin typeface="+mn-ea"/>
            </a:endParaRPr>
          </a:p>
          <a:p>
            <a:endParaRPr kumimoji="1" lang="en-US" altLang="ja-JP" dirty="0">
              <a:solidFill>
                <a:srgbClr val="00B05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DBAAFFE-13C0-42A4-99F5-00F552425B79}"/>
              </a:ext>
            </a:extLst>
          </p:cNvPr>
          <p:cNvSpPr/>
          <p:nvPr/>
        </p:nvSpPr>
        <p:spPr>
          <a:xfrm>
            <a:off x="6238465" y="951136"/>
            <a:ext cx="1381536" cy="11493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3BC64B-4DC3-4AAF-A7E1-C67071FB018F}"/>
              </a:ext>
            </a:extLst>
          </p:cNvPr>
          <p:cNvSpPr txBox="1"/>
          <p:nvPr/>
        </p:nvSpPr>
        <p:spPr>
          <a:xfrm>
            <a:off x="1939664" y="5561884"/>
            <a:ext cx="614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+mj-ea"/>
                <a:ea typeface="+mj-ea"/>
              </a:rPr>
              <a:t>偕老同穴（かいろうどうけつ）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734D2A8-3E6F-4E9A-8032-A424D085AA9E}"/>
              </a:ext>
            </a:extLst>
          </p:cNvPr>
          <p:cNvSpPr txBox="1"/>
          <p:nvPr/>
        </p:nvSpPr>
        <p:spPr>
          <a:xfrm>
            <a:off x="947780" y="5592661"/>
            <a:ext cx="1174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答＝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C3E182A-F88B-4CCF-890B-71410B35132D}"/>
              </a:ext>
            </a:extLst>
          </p:cNvPr>
          <p:cNvCxnSpPr>
            <a:cxnSpLocks/>
          </p:cNvCxnSpPr>
          <p:nvPr/>
        </p:nvCxnSpPr>
        <p:spPr>
          <a:xfrm flipH="1">
            <a:off x="954653" y="2282431"/>
            <a:ext cx="903923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153CC17-A5A4-462C-BD57-C4BB5FC2BB2C}"/>
              </a:ext>
            </a:extLst>
          </p:cNvPr>
          <p:cNvSpPr txBox="1"/>
          <p:nvPr/>
        </p:nvSpPr>
        <p:spPr>
          <a:xfrm>
            <a:off x="9074727" y="6201682"/>
            <a:ext cx="161692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次の問題へ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C9906A0-FA52-41C0-84DF-9A74DEFDF0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253" y="2371017"/>
            <a:ext cx="3826002" cy="357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8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264334-1F4C-412D-ABDB-D68F821F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729" y="869442"/>
            <a:ext cx="9601196" cy="1303867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9600" dirty="0"/>
              <a:t>　問</a:t>
            </a:r>
            <a:r>
              <a:rPr kumimoji="1" lang="en-US" altLang="ja-JP" sz="9600" dirty="0"/>
              <a:t>11</a:t>
            </a:r>
            <a:r>
              <a:rPr kumimoji="1" lang="ja-JP" altLang="en-US" sz="9600" dirty="0"/>
              <a:t>　　子博　　　　　　　</a:t>
            </a:r>
            <a:endParaRPr kumimoji="1" lang="ja-JP" altLang="en-US" sz="9600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E783CE-470D-4F85-86CC-E82383FA1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729" y="2646423"/>
            <a:ext cx="7042272" cy="2805002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>
                <a:solidFill>
                  <a:srgbClr val="0070C0"/>
                </a:solidFill>
                <a:latin typeface="+mj-ea"/>
                <a:ea typeface="+mj-ea"/>
              </a:rPr>
              <a:t>１，解答用紙に問題を写してください</a:t>
            </a:r>
            <a:endParaRPr kumimoji="1" lang="en-US" altLang="ja-JP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+mj-ea"/>
                <a:ea typeface="+mj-ea"/>
              </a:rPr>
              <a:t>２，□を漢字で穴埋めしてください</a:t>
            </a:r>
            <a:endParaRPr lang="en-US" altLang="ja-JP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+mj-ea"/>
                <a:ea typeface="+mj-ea"/>
              </a:rPr>
              <a:t>３，読み方をかいてください</a:t>
            </a:r>
            <a:br>
              <a:rPr lang="en-US" altLang="ja-JP" dirty="0">
                <a:solidFill>
                  <a:srgbClr val="0070C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</a:br>
            <a:endParaRPr lang="en-US" altLang="ja-JP" dirty="0">
              <a:solidFill>
                <a:srgbClr val="0070C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  <a:p>
            <a:r>
              <a:rPr kumimoji="1" lang="ja-JP" altLang="en-US" dirty="0">
                <a:solidFill>
                  <a:srgbClr val="00B050"/>
                </a:solidFill>
                <a:latin typeface="+mn-ea"/>
              </a:rPr>
              <a:t>ヒント　</a:t>
            </a:r>
            <a:r>
              <a:rPr lang="ja-JP" altLang="en-US" dirty="0">
                <a:solidFill>
                  <a:srgbClr val="00B050"/>
                </a:solidFill>
                <a:latin typeface="+mn-ea"/>
              </a:rPr>
              <a:t>簡単なことでも油断せず</a:t>
            </a:r>
            <a:endParaRPr lang="en-US" altLang="ja-JP" dirty="0">
              <a:solidFill>
                <a:srgbClr val="00B050"/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B050"/>
                </a:solidFill>
                <a:latin typeface="+mn-ea"/>
              </a:rPr>
              <a:t>　　　　　　　　　　　　　全力を尽くすべき</a:t>
            </a:r>
            <a:endParaRPr kumimoji="1" lang="en-US" altLang="ja-JP" dirty="0">
              <a:solidFill>
                <a:srgbClr val="00B05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DBAAFFE-13C0-42A4-99F5-00F552425B79}"/>
              </a:ext>
            </a:extLst>
          </p:cNvPr>
          <p:cNvSpPr/>
          <p:nvPr/>
        </p:nvSpPr>
        <p:spPr>
          <a:xfrm>
            <a:off x="4092735" y="931284"/>
            <a:ext cx="1381536" cy="11493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3BC64B-4DC3-4AAF-A7E1-C67071FB018F}"/>
              </a:ext>
            </a:extLst>
          </p:cNvPr>
          <p:cNvSpPr txBox="1"/>
          <p:nvPr/>
        </p:nvSpPr>
        <p:spPr>
          <a:xfrm>
            <a:off x="1939664" y="5561884"/>
            <a:ext cx="614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+mj-ea"/>
                <a:ea typeface="+mj-ea"/>
              </a:rPr>
              <a:t>獅子博兎（ししはくと）</a:t>
            </a:r>
            <a:endParaRPr kumimoji="1" lang="en-US" altLang="ja-JP" sz="3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734D2A8-3E6F-4E9A-8032-A424D085AA9E}"/>
              </a:ext>
            </a:extLst>
          </p:cNvPr>
          <p:cNvSpPr txBox="1"/>
          <p:nvPr/>
        </p:nvSpPr>
        <p:spPr>
          <a:xfrm>
            <a:off x="947780" y="5561885"/>
            <a:ext cx="1095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答＝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C3E182A-F88B-4CCF-890B-71410B35132D}"/>
              </a:ext>
            </a:extLst>
          </p:cNvPr>
          <p:cNvCxnSpPr>
            <a:cxnSpLocks/>
          </p:cNvCxnSpPr>
          <p:nvPr/>
        </p:nvCxnSpPr>
        <p:spPr>
          <a:xfrm flipH="1">
            <a:off x="954653" y="2282431"/>
            <a:ext cx="903923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153CC17-A5A4-462C-BD57-C4BB5FC2BB2C}"/>
              </a:ext>
            </a:extLst>
          </p:cNvPr>
          <p:cNvSpPr txBox="1"/>
          <p:nvPr/>
        </p:nvSpPr>
        <p:spPr>
          <a:xfrm>
            <a:off x="9074727" y="6201682"/>
            <a:ext cx="161692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次の問題へ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CEBB82B-841B-4016-BC4C-91CEAA98C287}"/>
              </a:ext>
            </a:extLst>
          </p:cNvPr>
          <p:cNvSpPr/>
          <p:nvPr/>
        </p:nvSpPr>
        <p:spPr>
          <a:xfrm>
            <a:off x="8082843" y="910233"/>
            <a:ext cx="1381536" cy="11493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504B880-1DF4-4CF1-92C8-84A6F158C5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059" y="2755546"/>
            <a:ext cx="2683826" cy="313287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47704C3-3586-490D-8B9D-8137A82004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68" y="2391554"/>
            <a:ext cx="2237326" cy="215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38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264334-1F4C-412D-ABDB-D68F821F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729" y="869442"/>
            <a:ext cx="9601196" cy="1303867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9600" dirty="0"/>
              <a:t>　問</a:t>
            </a:r>
            <a:r>
              <a:rPr kumimoji="1" lang="en-US" altLang="ja-JP" sz="9600" dirty="0"/>
              <a:t>12</a:t>
            </a:r>
            <a:r>
              <a:rPr kumimoji="1" lang="ja-JP" altLang="en-US" sz="9600" dirty="0"/>
              <a:t>　臥　　嘗　　　　　　　　　</a:t>
            </a:r>
            <a:endParaRPr kumimoji="1" lang="ja-JP" altLang="en-US" sz="9600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E783CE-470D-4F85-86CC-E82383FA1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728" y="2646423"/>
            <a:ext cx="7651871" cy="2805002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>
                <a:solidFill>
                  <a:srgbClr val="0070C0"/>
                </a:solidFill>
                <a:latin typeface="+mj-ea"/>
                <a:ea typeface="+mj-ea"/>
              </a:rPr>
              <a:t>１，解答用紙に問題を写してください</a:t>
            </a:r>
            <a:endParaRPr kumimoji="1" lang="en-US" altLang="ja-JP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+mj-ea"/>
                <a:ea typeface="+mj-ea"/>
              </a:rPr>
              <a:t>２，□を漢字で穴埋めしてください</a:t>
            </a:r>
            <a:endParaRPr lang="en-US" altLang="ja-JP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+mj-ea"/>
                <a:ea typeface="+mj-ea"/>
              </a:rPr>
              <a:t>３，読み方をかいてください</a:t>
            </a:r>
            <a:br>
              <a:rPr lang="en-US" altLang="ja-JP" dirty="0">
                <a:solidFill>
                  <a:srgbClr val="0070C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</a:br>
            <a:endParaRPr lang="en-US" altLang="ja-JP" dirty="0">
              <a:solidFill>
                <a:srgbClr val="0070C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  <a:p>
            <a:r>
              <a:rPr kumimoji="1" lang="ja-JP" altLang="en-US" dirty="0">
                <a:solidFill>
                  <a:srgbClr val="00B050"/>
                </a:solidFill>
                <a:latin typeface="+mn-ea"/>
              </a:rPr>
              <a:t>ヒント　</a:t>
            </a:r>
            <a:r>
              <a:rPr lang="ja-JP" altLang="en-US" sz="2400" dirty="0">
                <a:solidFill>
                  <a:srgbClr val="00B050"/>
                </a:solidFill>
                <a:latin typeface="+mn-ea"/>
              </a:rPr>
              <a:t>成功するために</a:t>
            </a:r>
            <a:endParaRPr lang="en-US" altLang="ja-JP" sz="2400" dirty="0">
              <a:solidFill>
                <a:srgbClr val="00B050"/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00B050"/>
                </a:solidFill>
                <a:latin typeface="+mn-ea"/>
              </a:rPr>
              <a:t>　　　　　　あらゆる苦労悲しみ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に耐え忍ぶ</a:t>
            </a:r>
            <a:r>
              <a:rPr lang="ja-JP" altLang="en-US" sz="2400" dirty="0">
                <a:solidFill>
                  <a:srgbClr val="00B050"/>
                </a:solidFill>
                <a:latin typeface="+mn-ea"/>
              </a:rPr>
              <a:t>　　　　</a:t>
            </a:r>
            <a:endParaRPr lang="en-US" altLang="ja-JP" sz="2400" dirty="0">
              <a:solidFill>
                <a:srgbClr val="00B050"/>
              </a:solidFill>
              <a:latin typeface="+mn-ea"/>
            </a:endParaRPr>
          </a:p>
          <a:p>
            <a:endParaRPr kumimoji="1" lang="en-US" altLang="ja-JP" dirty="0">
              <a:solidFill>
                <a:srgbClr val="00B05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DBAAFFE-13C0-42A4-99F5-00F552425B79}"/>
              </a:ext>
            </a:extLst>
          </p:cNvPr>
          <p:cNvSpPr/>
          <p:nvPr/>
        </p:nvSpPr>
        <p:spPr>
          <a:xfrm>
            <a:off x="8797389" y="903309"/>
            <a:ext cx="1381536" cy="11493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3BC64B-4DC3-4AAF-A7E1-C67071FB018F}"/>
              </a:ext>
            </a:extLst>
          </p:cNvPr>
          <p:cNvSpPr txBox="1"/>
          <p:nvPr/>
        </p:nvSpPr>
        <p:spPr>
          <a:xfrm>
            <a:off x="1939664" y="5561884"/>
            <a:ext cx="614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+mj-ea"/>
                <a:ea typeface="+mj-ea"/>
              </a:rPr>
              <a:t>臥薪嘗胆（がしんしょうたん）</a:t>
            </a:r>
            <a:endParaRPr kumimoji="1" lang="en-US" altLang="ja-JP" sz="3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734D2A8-3E6F-4E9A-8032-A424D085AA9E}"/>
              </a:ext>
            </a:extLst>
          </p:cNvPr>
          <p:cNvSpPr txBox="1"/>
          <p:nvPr/>
        </p:nvSpPr>
        <p:spPr>
          <a:xfrm>
            <a:off x="710713" y="5561884"/>
            <a:ext cx="1095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答＝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C3E182A-F88B-4CCF-890B-71410B35132D}"/>
              </a:ext>
            </a:extLst>
          </p:cNvPr>
          <p:cNvCxnSpPr>
            <a:cxnSpLocks/>
          </p:cNvCxnSpPr>
          <p:nvPr/>
        </p:nvCxnSpPr>
        <p:spPr>
          <a:xfrm flipH="1">
            <a:off x="954653" y="2282431"/>
            <a:ext cx="903923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153CC17-A5A4-462C-BD57-C4BB5FC2BB2C}"/>
              </a:ext>
            </a:extLst>
          </p:cNvPr>
          <p:cNvSpPr txBox="1"/>
          <p:nvPr/>
        </p:nvSpPr>
        <p:spPr>
          <a:xfrm>
            <a:off x="9074727" y="6201682"/>
            <a:ext cx="161692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次の問題へ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CEBB82B-841B-4016-BC4C-91CEAA98C287}"/>
              </a:ext>
            </a:extLst>
          </p:cNvPr>
          <p:cNvSpPr/>
          <p:nvPr/>
        </p:nvSpPr>
        <p:spPr>
          <a:xfrm>
            <a:off x="6096000" y="882010"/>
            <a:ext cx="1381536" cy="11493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D7D47DE-0367-4C7C-8333-8B4D8B05D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8608">
            <a:off x="7307825" y="2508973"/>
            <a:ext cx="1550037" cy="2186573"/>
          </a:xfrm>
          <a:prstGeom prst="rect">
            <a:avLst/>
          </a:prstGeom>
        </p:spPr>
      </p:pic>
      <p:pic>
        <p:nvPicPr>
          <p:cNvPr id="13" name="図 12" descr="ダイアグラム&#10;&#10;自動的に生成された説明">
            <a:extLst>
              <a:ext uri="{FF2B5EF4-FFF2-40B4-BE49-F238E27FC236}">
                <a16:creationId xmlns:a16="http://schemas.microsoft.com/office/drawing/2014/main" id="{DAA8A193-85F1-48E5-ADFA-46170901C1F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798" y="2949771"/>
            <a:ext cx="1775939" cy="1492456"/>
          </a:xfrm>
          <a:prstGeom prst="rect">
            <a:avLst/>
          </a:prstGeom>
        </p:spPr>
      </p:pic>
      <p:pic>
        <p:nvPicPr>
          <p:cNvPr id="15" name="図 14" descr="ダイアグラム&#10;&#10;自動的に生成された説明">
            <a:extLst>
              <a:ext uri="{FF2B5EF4-FFF2-40B4-BE49-F238E27FC236}">
                <a16:creationId xmlns:a16="http://schemas.microsoft.com/office/drawing/2014/main" id="{193826E2-C949-4DC9-87A1-CEFF0FB6C5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031" y="3695999"/>
            <a:ext cx="1632271" cy="1537772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C459278-4C6C-4B57-BC00-5EF7EDFE5E38}"/>
              </a:ext>
            </a:extLst>
          </p:cNvPr>
          <p:cNvSpPr txBox="1"/>
          <p:nvPr/>
        </p:nvSpPr>
        <p:spPr>
          <a:xfrm flipH="1">
            <a:off x="6175774" y="4257561"/>
            <a:ext cx="586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まき</a:t>
            </a:r>
            <a:endParaRPr kumimoji="1" lang="en-US" altLang="ja-JP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54B0C60-DD90-4DA1-B4F2-495714330C39}"/>
              </a:ext>
            </a:extLst>
          </p:cNvPr>
          <p:cNvSpPr txBox="1"/>
          <p:nvPr/>
        </p:nvSpPr>
        <p:spPr>
          <a:xfrm>
            <a:off x="8384417" y="4464885"/>
            <a:ext cx="577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きも</a:t>
            </a:r>
          </a:p>
        </p:txBody>
      </p:sp>
    </p:spTree>
    <p:extLst>
      <p:ext uri="{BB962C8B-B14F-4D97-AF65-F5344CB8AC3E}">
        <p14:creationId xmlns:p14="http://schemas.microsoft.com/office/powerpoint/2010/main" val="2590993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雪, グループ, 若い, 覆い が含まれている画像&#10;&#10;自動的に生成された説明">
            <a:extLst>
              <a:ext uri="{FF2B5EF4-FFF2-40B4-BE49-F238E27FC236}">
                <a16:creationId xmlns:a16="http://schemas.microsoft.com/office/drawing/2014/main" id="{7A6FBDC9-CAE9-49E7-B8FB-666E991B76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0" r="2468"/>
          <a:stretch/>
        </p:blipFill>
        <p:spPr>
          <a:xfrm>
            <a:off x="6345849" y="2395009"/>
            <a:ext cx="4467975" cy="33058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8264334-1F4C-412D-ABDB-D68F821F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729" y="915091"/>
            <a:ext cx="9601196" cy="1303867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9600" dirty="0"/>
              <a:t>　問</a:t>
            </a:r>
            <a:r>
              <a:rPr kumimoji="1" lang="en-US" altLang="ja-JP" sz="9600" dirty="0"/>
              <a:t>13</a:t>
            </a:r>
            <a:r>
              <a:rPr kumimoji="1" lang="ja-JP" altLang="en-US" sz="9600" dirty="0"/>
              <a:t>　　　中送　　　　　　　　　</a:t>
            </a:r>
            <a:endParaRPr kumimoji="1" lang="ja-JP" altLang="en-US" sz="9600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E783CE-470D-4F85-86CC-E82383FA1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728" y="2646423"/>
            <a:ext cx="7301915" cy="2805002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>
                <a:solidFill>
                  <a:srgbClr val="0070C0"/>
                </a:solidFill>
                <a:latin typeface="+mj-ea"/>
                <a:ea typeface="+mj-ea"/>
              </a:rPr>
              <a:t>１，解答用紙に問題を写してください</a:t>
            </a:r>
            <a:endParaRPr kumimoji="1" lang="en-US" altLang="ja-JP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+mj-ea"/>
                <a:ea typeface="+mj-ea"/>
              </a:rPr>
              <a:t>２，□を漢字で穴埋めしてください</a:t>
            </a:r>
            <a:endParaRPr lang="en-US" altLang="ja-JP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+mj-ea"/>
                <a:ea typeface="+mj-ea"/>
              </a:rPr>
              <a:t>３，読み方をかいてください</a:t>
            </a:r>
            <a:br>
              <a:rPr lang="en-US" altLang="ja-JP" dirty="0">
                <a:solidFill>
                  <a:srgbClr val="0070C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</a:br>
            <a:endParaRPr lang="en-US" altLang="ja-JP" dirty="0">
              <a:solidFill>
                <a:srgbClr val="0070C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  <a:p>
            <a:r>
              <a:rPr kumimoji="1" lang="ja-JP" altLang="en-US" dirty="0">
                <a:solidFill>
                  <a:srgbClr val="00B050"/>
                </a:solidFill>
                <a:latin typeface="+mn-ea"/>
              </a:rPr>
              <a:t>ヒント　</a:t>
            </a:r>
            <a:r>
              <a:rPr lang="ja-JP" altLang="en-US" dirty="0">
                <a:solidFill>
                  <a:srgbClr val="00B050"/>
                </a:solidFill>
                <a:latin typeface="+mn-ea"/>
              </a:rPr>
              <a:t>困っている人に</a:t>
            </a:r>
            <a:endParaRPr lang="en-US" altLang="ja-JP" dirty="0">
              <a:solidFill>
                <a:srgbClr val="00B050"/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B050"/>
                </a:solidFill>
                <a:latin typeface="+mn-ea"/>
              </a:rPr>
              <a:t>　　　　　　　　援助の手を差し伸べる</a:t>
            </a:r>
            <a:endParaRPr kumimoji="1" lang="en-US" altLang="ja-JP" dirty="0">
              <a:solidFill>
                <a:srgbClr val="00B05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DBAAFFE-13C0-42A4-99F5-00F552425B79}"/>
              </a:ext>
            </a:extLst>
          </p:cNvPr>
          <p:cNvSpPr/>
          <p:nvPr/>
        </p:nvSpPr>
        <p:spPr>
          <a:xfrm>
            <a:off x="8797389" y="922344"/>
            <a:ext cx="1381536" cy="11493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3BC64B-4DC3-4AAF-A7E1-C67071FB018F}"/>
              </a:ext>
            </a:extLst>
          </p:cNvPr>
          <p:cNvSpPr txBox="1"/>
          <p:nvPr/>
        </p:nvSpPr>
        <p:spPr>
          <a:xfrm>
            <a:off x="1973530" y="5492250"/>
            <a:ext cx="614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+mj-ea"/>
                <a:ea typeface="+mj-ea"/>
              </a:rPr>
              <a:t>雪中送炭（せっちゅうそうたん）</a:t>
            </a:r>
            <a:endParaRPr kumimoji="1" lang="en-US" altLang="ja-JP" sz="3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734D2A8-3E6F-4E9A-8032-A424D085AA9E}"/>
              </a:ext>
            </a:extLst>
          </p:cNvPr>
          <p:cNvSpPr txBox="1"/>
          <p:nvPr/>
        </p:nvSpPr>
        <p:spPr>
          <a:xfrm>
            <a:off x="710713" y="5561884"/>
            <a:ext cx="1095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答＝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C3E182A-F88B-4CCF-890B-71410B35132D}"/>
              </a:ext>
            </a:extLst>
          </p:cNvPr>
          <p:cNvCxnSpPr>
            <a:cxnSpLocks/>
          </p:cNvCxnSpPr>
          <p:nvPr/>
        </p:nvCxnSpPr>
        <p:spPr>
          <a:xfrm flipH="1">
            <a:off x="954653" y="2282431"/>
            <a:ext cx="903923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153CC17-A5A4-462C-BD57-C4BB5FC2BB2C}"/>
              </a:ext>
            </a:extLst>
          </p:cNvPr>
          <p:cNvSpPr txBox="1"/>
          <p:nvPr/>
        </p:nvSpPr>
        <p:spPr>
          <a:xfrm>
            <a:off x="9074727" y="6201682"/>
            <a:ext cx="161692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次の問題へ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CEBB82B-841B-4016-BC4C-91CEAA98C287}"/>
              </a:ext>
            </a:extLst>
          </p:cNvPr>
          <p:cNvSpPr/>
          <p:nvPr/>
        </p:nvSpPr>
        <p:spPr>
          <a:xfrm>
            <a:off x="4928952" y="992374"/>
            <a:ext cx="1381536" cy="11493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665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BA93226-2F67-46A0-8D05-A8E4476A9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9480">
            <a:off x="7580710" y="2255421"/>
            <a:ext cx="3909799" cy="390979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8264334-1F4C-412D-ABDB-D68F821F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729" y="915091"/>
            <a:ext cx="9601196" cy="1303867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9600" dirty="0"/>
              <a:t>　問</a:t>
            </a:r>
            <a:r>
              <a:rPr kumimoji="1" lang="en-US" altLang="ja-JP" sz="9600" dirty="0"/>
              <a:t>14</a:t>
            </a:r>
            <a:r>
              <a:rPr kumimoji="1" lang="ja-JP" altLang="en-US" sz="9600" dirty="0"/>
              <a:t>　三平二　　　　　　　　　</a:t>
            </a:r>
            <a:endParaRPr kumimoji="1" lang="ja-JP" altLang="en-US" sz="9600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E783CE-470D-4F85-86CC-E82383FA1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728" y="2646423"/>
            <a:ext cx="7895547" cy="2805002"/>
          </a:xfrm>
        </p:spPr>
        <p:txBody>
          <a:bodyPr/>
          <a:lstStyle/>
          <a:p>
            <a:r>
              <a:rPr kumimoji="1" lang="ja-JP" altLang="en-US" dirty="0">
                <a:solidFill>
                  <a:srgbClr val="0070C0"/>
                </a:solidFill>
                <a:latin typeface="+mj-ea"/>
                <a:ea typeface="+mj-ea"/>
              </a:rPr>
              <a:t>１，解答用紙に問題を写してください</a:t>
            </a:r>
            <a:endParaRPr kumimoji="1" lang="en-US" altLang="ja-JP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+mj-ea"/>
                <a:ea typeface="+mj-ea"/>
              </a:rPr>
              <a:t>２，□を漢字で穴埋めしてください</a:t>
            </a:r>
            <a:endParaRPr lang="en-US" altLang="ja-JP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+mj-ea"/>
                <a:ea typeface="+mj-ea"/>
              </a:rPr>
              <a:t>３，読み方をかいてください</a:t>
            </a:r>
            <a:br>
              <a:rPr lang="en-US" altLang="ja-JP" dirty="0">
                <a:solidFill>
                  <a:srgbClr val="0070C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</a:br>
            <a:endParaRPr lang="en-US" altLang="ja-JP" dirty="0">
              <a:solidFill>
                <a:srgbClr val="0070C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  <a:p>
            <a:r>
              <a:rPr kumimoji="1" lang="ja-JP" altLang="en-US" dirty="0">
                <a:solidFill>
                  <a:srgbClr val="00B050"/>
                </a:solidFill>
                <a:latin typeface="+mn-ea"/>
              </a:rPr>
              <a:t>ヒント　十分でなくても、満足し、心穏やかに過ごす</a:t>
            </a:r>
            <a:endParaRPr kumimoji="1" lang="en-US" altLang="ja-JP" dirty="0">
              <a:solidFill>
                <a:srgbClr val="00B05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DBAAFFE-13C0-42A4-99F5-00F552425B79}"/>
              </a:ext>
            </a:extLst>
          </p:cNvPr>
          <p:cNvSpPr/>
          <p:nvPr/>
        </p:nvSpPr>
        <p:spPr>
          <a:xfrm>
            <a:off x="8473275" y="915091"/>
            <a:ext cx="1381536" cy="11493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3BC64B-4DC3-4AAF-A7E1-C67071FB018F}"/>
              </a:ext>
            </a:extLst>
          </p:cNvPr>
          <p:cNvSpPr txBox="1"/>
          <p:nvPr/>
        </p:nvSpPr>
        <p:spPr>
          <a:xfrm>
            <a:off x="1973530" y="5492250"/>
            <a:ext cx="614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+mj-ea"/>
                <a:ea typeface="+mj-ea"/>
              </a:rPr>
              <a:t>三平二満（さんぺいじまん）</a:t>
            </a:r>
            <a:endParaRPr kumimoji="1" lang="en-US" altLang="ja-JP" sz="3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734D2A8-3E6F-4E9A-8032-A424D085AA9E}"/>
              </a:ext>
            </a:extLst>
          </p:cNvPr>
          <p:cNvSpPr txBox="1"/>
          <p:nvPr/>
        </p:nvSpPr>
        <p:spPr>
          <a:xfrm>
            <a:off x="710713" y="5561884"/>
            <a:ext cx="1095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答＝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C3E182A-F88B-4CCF-890B-71410B35132D}"/>
              </a:ext>
            </a:extLst>
          </p:cNvPr>
          <p:cNvCxnSpPr>
            <a:cxnSpLocks/>
          </p:cNvCxnSpPr>
          <p:nvPr/>
        </p:nvCxnSpPr>
        <p:spPr>
          <a:xfrm flipH="1">
            <a:off x="965942" y="2429186"/>
            <a:ext cx="903923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153CC17-A5A4-462C-BD57-C4BB5FC2BB2C}"/>
              </a:ext>
            </a:extLst>
          </p:cNvPr>
          <p:cNvSpPr txBox="1"/>
          <p:nvPr/>
        </p:nvSpPr>
        <p:spPr>
          <a:xfrm>
            <a:off x="9074727" y="6201682"/>
            <a:ext cx="161692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次の問題へ</a:t>
            </a:r>
          </a:p>
        </p:txBody>
      </p:sp>
    </p:spTree>
    <p:extLst>
      <p:ext uri="{BB962C8B-B14F-4D97-AF65-F5344CB8AC3E}">
        <p14:creationId xmlns:p14="http://schemas.microsoft.com/office/powerpoint/2010/main" val="1539519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AAD4DB07-EBD0-4019-A6CE-649AD063E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069" y="3538791"/>
            <a:ext cx="1931992" cy="193199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8264334-1F4C-412D-ABDB-D68F821F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962" y="839222"/>
            <a:ext cx="9601196" cy="1303867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9600" dirty="0"/>
              <a:t>　問</a:t>
            </a:r>
            <a:r>
              <a:rPr kumimoji="1" lang="en-US" altLang="ja-JP" sz="9600" dirty="0"/>
              <a:t>15</a:t>
            </a:r>
            <a:r>
              <a:rPr kumimoji="1" lang="ja-JP" altLang="en-US" sz="9600" dirty="0"/>
              <a:t>　　三　　四　　　　　　　　　</a:t>
            </a:r>
            <a:endParaRPr kumimoji="1" lang="ja-JP" altLang="en-US" sz="9600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E783CE-470D-4F85-86CC-E82383FA1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98" y="2612913"/>
            <a:ext cx="7895547" cy="2805002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>
                <a:solidFill>
                  <a:srgbClr val="0070C0"/>
                </a:solidFill>
                <a:latin typeface="+mj-ea"/>
                <a:ea typeface="+mj-ea"/>
              </a:rPr>
              <a:t>１，解答用紙に問題を写してください</a:t>
            </a:r>
            <a:endParaRPr kumimoji="1" lang="en-US" altLang="ja-JP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+mj-ea"/>
                <a:ea typeface="+mj-ea"/>
              </a:rPr>
              <a:t>２，□を漢字で穴埋めしてください</a:t>
            </a:r>
            <a:endParaRPr lang="en-US" altLang="ja-JP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+mj-ea"/>
                <a:ea typeface="+mj-ea"/>
              </a:rPr>
              <a:t>３，読み方をかいてください</a:t>
            </a:r>
            <a:br>
              <a:rPr lang="en-US" altLang="ja-JP" dirty="0">
                <a:solidFill>
                  <a:srgbClr val="0070C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</a:br>
            <a:endParaRPr lang="en-US" altLang="ja-JP" dirty="0">
              <a:solidFill>
                <a:srgbClr val="0070C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  <a:p>
            <a:r>
              <a:rPr kumimoji="1" lang="ja-JP" altLang="en-US" dirty="0">
                <a:solidFill>
                  <a:srgbClr val="00B050"/>
                </a:solidFill>
                <a:latin typeface="+mn-ea"/>
              </a:rPr>
              <a:t>ヒント　目前の利害にとらわれ、</a:t>
            </a:r>
            <a:endParaRPr kumimoji="1" lang="en-US" altLang="ja-JP" dirty="0">
              <a:solidFill>
                <a:srgbClr val="00B050"/>
              </a:solidFill>
              <a:latin typeface="+mn-ea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B050"/>
                </a:solidFill>
                <a:latin typeface="+mn-ea"/>
              </a:rPr>
              <a:t>　　　　　　　結果が同じになることを見抜けない</a:t>
            </a:r>
            <a:endParaRPr kumimoji="1" lang="en-US" altLang="ja-JP" dirty="0">
              <a:solidFill>
                <a:srgbClr val="00B05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DBAAFFE-13C0-42A4-99F5-00F552425B79}"/>
              </a:ext>
            </a:extLst>
          </p:cNvPr>
          <p:cNvSpPr/>
          <p:nvPr/>
        </p:nvSpPr>
        <p:spPr>
          <a:xfrm>
            <a:off x="4246831" y="908334"/>
            <a:ext cx="1381536" cy="13038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3BC64B-4DC3-4AAF-A7E1-C67071FB018F}"/>
              </a:ext>
            </a:extLst>
          </p:cNvPr>
          <p:cNvSpPr txBox="1"/>
          <p:nvPr/>
        </p:nvSpPr>
        <p:spPr>
          <a:xfrm>
            <a:off x="1973530" y="5492250"/>
            <a:ext cx="6143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+mj-ea"/>
                <a:ea typeface="+mj-ea"/>
              </a:rPr>
              <a:t>朝三暮四（ちょうさんぼし）</a:t>
            </a:r>
            <a:endParaRPr kumimoji="1" lang="en-US" altLang="ja-JP" sz="3600" dirty="0">
              <a:solidFill>
                <a:srgbClr val="FF0000"/>
              </a:solidFill>
              <a:latin typeface="+mj-ea"/>
              <a:ea typeface="+mj-ea"/>
            </a:endParaRPr>
          </a:p>
          <a:p>
            <a:endParaRPr kumimoji="1" lang="en-US" altLang="ja-JP" sz="3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734D2A8-3E6F-4E9A-8032-A424D085AA9E}"/>
              </a:ext>
            </a:extLst>
          </p:cNvPr>
          <p:cNvSpPr txBox="1"/>
          <p:nvPr/>
        </p:nvSpPr>
        <p:spPr>
          <a:xfrm>
            <a:off x="710713" y="5561884"/>
            <a:ext cx="1095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答＝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C3E182A-F88B-4CCF-890B-71410B35132D}"/>
              </a:ext>
            </a:extLst>
          </p:cNvPr>
          <p:cNvCxnSpPr>
            <a:cxnSpLocks/>
          </p:cNvCxnSpPr>
          <p:nvPr/>
        </p:nvCxnSpPr>
        <p:spPr>
          <a:xfrm flipH="1">
            <a:off x="965941" y="2361453"/>
            <a:ext cx="903923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153CC17-A5A4-462C-BD57-C4BB5FC2BB2C}"/>
              </a:ext>
            </a:extLst>
          </p:cNvPr>
          <p:cNvSpPr txBox="1"/>
          <p:nvPr/>
        </p:nvSpPr>
        <p:spPr>
          <a:xfrm>
            <a:off x="9074727" y="6201682"/>
            <a:ext cx="161692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次の問題へ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94EEA41-2504-46ED-B244-02600D41AA49}"/>
              </a:ext>
            </a:extLst>
          </p:cNvPr>
          <p:cNvSpPr/>
          <p:nvPr/>
        </p:nvSpPr>
        <p:spPr>
          <a:xfrm>
            <a:off x="7012609" y="941594"/>
            <a:ext cx="1381536" cy="13038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D04EC6A4-02AC-4BED-A5DF-2D2270C604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254" y="2616585"/>
            <a:ext cx="3016945" cy="238549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0A5EB61-1860-4365-B841-D4CB7253139C}"/>
              </a:ext>
            </a:extLst>
          </p:cNvPr>
          <p:cNvSpPr txBox="1"/>
          <p:nvPr/>
        </p:nvSpPr>
        <p:spPr>
          <a:xfrm rot="918877">
            <a:off x="10222514" y="3203741"/>
            <a:ext cx="660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/>
              <a:t>❔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CBF365E-2529-4307-9D5B-9BF0134C4DB0}"/>
              </a:ext>
            </a:extLst>
          </p:cNvPr>
          <p:cNvSpPr txBox="1"/>
          <p:nvPr/>
        </p:nvSpPr>
        <p:spPr>
          <a:xfrm rot="20012542">
            <a:off x="8563187" y="3033542"/>
            <a:ext cx="487299" cy="738664"/>
          </a:xfrm>
          <a:prstGeom prst="rect">
            <a:avLst/>
          </a:prstGeom>
          <a:noFill/>
          <a:scene3d>
            <a:camera prst="orthographicFront">
              <a:rot lat="0" lon="96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kumimoji="1" lang="ja-JP" altLang="en-US" sz="4200" dirty="0"/>
              <a:t>❔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EE5C110-3267-43E8-AA2E-950F434074E8}"/>
              </a:ext>
            </a:extLst>
          </p:cNvPr>
          <p:cNvCxnSpPr>
            <a:cxnSpLocks/>
          </p:cNvCxnSpPr>
          <p:nvPr/>
        </p:nvCxnSpPr>
        <p:spPr>
          <a:xfrm flipH="1">
            <a:off x="8318141" y="2463824"/>
            <a:ext cx="1019115" cy="269901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太陽 20">
            <a:extLst>
              <a:ext uri="{FF2B5EF4-FFF2-40B4-BE49-F238E27FC236}">
                <a16:creationId xmlns:a16="http://schemas.microsoft.com/office/drawing/2014/main" id="{18A22485-A15C-4437-86E5-B4FEE56C16F2}"/>
              </a:ext>
            </a:extLst>
          </p:cNvPr>
          <p:cNvSpPr/>
          <p:nvPr/>
        </p:nvSpPr>
        <p:spPr>
          <a:xfrm>
            <a:off x="7146388" y="2612913"/>
            <a:ext cx="782011" cy="816082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691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264334-1F4C-412D-ABDB-D68F821F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961" y="839222"/>
            <a:ext cx="9601196" cy="1303867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9600" dirty="0"/>
              <a:t>　問</a:t>
            </a:r>
            <a:r>
              <a:rPr kumimoji="1" lang="en-US" altLang="ja-JP" sz="9600" dirty="0"/>
              <a:t>16</a:t>
            </a:r>
            <a:r>
              <a:rPr kumimoji="1" lang="ja-JP" altLang="en-US" sz="9600" dirty="0"/>
              <a:t>　</a:t>
            </a:r>
            <a:r>
              <a:rPr lang="ja-JP" altLang="en-US" sz="9600" dirty="0"/>
              <a:t>言　　自若</a:t>
            </a:r>
            <a:r>
              <a:rPr kumimoji="1" lang="ja-JP" altLang="en-US" sz="9600" dirty="0"/>
              <a:t>　　　　　　　　　</a:t>
            </a:r>
            <a:endParaRPr kumimoji="1" lang="ja-JP" altLang="en-US" sz="9600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E783CE-470D-4F85-86CC-E82383FA1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98" y="2612913"/>
            <a:ext cx="7895547" cy="2805002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>
                <a:solidFill>
                  <a:srgbClr val="0070C0"/>
                </a:solidFill>
                <a:latin typeface="+mj-ea"/>
                <a:ea typeface="+mj-ea"/>
              </a:rPr>
              <a:t>１，解答用紙に問題を写してください</a:t>
            </a:r>
            <a:endParaRPr kumimoji="1" lang="en-US" altLang="ja-JP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+mj-ea"/>
                <a:ea typeface="+mj-ea"/>
              </a:rPr>
              <a:t>２，□を漢字で穴埋めしてください</a:t>
            </a:r>
            <a:endParaRPr lang="en-US" altLang="ja-JP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+mj-ea"/>
                <a:ea typeface="+mj-ea"/>
              </a:rPr>
              <a:t>３，読み方をかいてください</a:t>
            </a:r>
            <a:br>
              <a:rPr lang="en-US" altLang="ja-JP" dirty="0">
                <a:solidFill>
                  <a:srgbClr val="0070C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</a:br>
            <a:endParaRPr lang="en-US" altLang="ja-JP" dirty="0">
              <a:solidFill>
                <a:srgbClr val="0070C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  <a:p>
            <a:r>
              <a:rPr kumimoji="1" lang="ja-JP" altLang="en-US" dirty="0">
                <a:solidFill>
                  <a:srgbClr val="00B050"/>
                </a:solidFill>
                <a:latin typeface="+mn-ea"/>
              </a:rPr>
              <a:t>ヒント　何があっても慌てず、</a:t>
            </a:r>
            <a:endParaRPr kumimoji="1" lang="en-US" altLang="ja-JP" dirty="0">
              <a:solidFill>
                <a:srgbClr val="00B050"/>
              </a:solidFill>
              <a:latin typeface="+mn-ea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B050"/>
                </a:solidFill>
                <a:latin typeface="+mn-ea"/>
              </a:rPr>
              <a:t>　　　　　　　　　　　落ち着いて笑っている</a:t>
            </a:r>
            <a:endParaRPr kumimoji="1" lang="en-US" altLang="ja-JP" dirty="0">
              <a:solidFill>
                <a:srgbClr val="00B05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DBAAFFE-13C0-42A4-99F5-00F552425B79}"/>
              </a:ext>
            </a:extLst>
          </p:cNvPr>
          <p:cNvSpPr/>
          <p:nvPr/>
        </p:nvSpPr>
        <p:spPr>
          <a:xfrm>
            <a:off x="6265166" y="822675"/>
            <a:ext cx="1381536" cy="13038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3BC64B-4DC3-4AAF-A7E1-C67071FB018F}"/>
              </a:ext>
            </a:extLst>
          </p:cNvPr>
          <p:cNvSpPr txBox="1"/>
          <p:nvPr/>
        </p:nvSpPr>
        <p:spPr>
          <a:xfrm>
            <a:off x="1973530" y="5492250"/>
            <a:ext cx="614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+mj-ea"/>
                <a:ea typeface="+mj-ea"/>
              </a:rPr>
              <a:t>言笑自若（げんしょうじじゃく）　　　</a:t>
            </a:r>
            <a:endParaRPr kumimoji="1" lang="en-US" altLang="ja-JP" sz="3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734D2A8-3E6F-4E9A-8032-A424D085AA9E}"/>
              </a:ext>
            </a:extLst>
          </p:cNvPr>
          <p:cNvSpPr txBox="1"/>
          <p:nvPr/>
        </p:nvSpPr>
        <p:spPr>
          <a:xfrm>
            <a:off x="710713" y="5561884"/>
            <a:ext cx="1095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答＝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C3E182A-F88B-4CCF-890B-71410B35132D}"/>
              </a:ext>
            </a:extLst>
          </p:cNvPr>
          <p:cNvCxnSpPr>
            <a:cxnSpLocks/>
          </p:cNvCxnSpPr>
          <p:nvPr/>
        </p:nvCxnSpPr>
        <p:spPr>
          <a:xfrm flipH="1">
            <a:off x="965941" y="2361453"/>
            <a:ext cx="903923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153CC17-A5A4-462C-BD57-C4BB5FC2BB2C}"/>
              </a:ext>
            </a:extLst>
          </p:cNvPr>
          <p:cNvSpPr txBox="1"/>
          <p:nvPr/>
        </p:nvSpPr>
        <p:spPr>
          <a:xfrm>
            <a:off x="9074727" y="6201682"/>
            <a:ext cx="161692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次の問題へ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97CBC18-3AA5-4454-A034-B88DE97ABC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467" y="2247555"/>
            <a:ext cx="3073690" cy="3073690"/>
          </a:xfrm>
          <a:prstGeom prst="rect">
            <a:avLst/>
          </a:prstGeom>
        </p:spPr>
      </p:pic>
      <p:pic>
        <p:nvPicPr>
          <p:cNvPr id="11" name="図 1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794ACF2-C1E9-4D8A-BE81-A75AB4069F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917" y="2465920"/>
            <a:ext cx="13525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50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F277F3-95B0-485B-B9DE-DFDA53F80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それでは「問題」スタートします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7BB744-49EF-4304-A07D-68DEDF40D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解答用紙と筆記具を用意してください。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CFC607D-897C-41EE-901F-119197EBC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649455" y="3163605"/>
            <a:ext cx="2607728" cy="271226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72BE971-FB24-413D-9526-77FD267B37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2988519" y="3040217"/>
            <a:ext cx="2153323" cy="283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4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 xmlns="">
      <p:transition spd="slow">
        <p:split orient="vert"/>
        <p:sndAc>
          <p:stSnd>
            <p:snd r:embed="rId7" name="click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0FA101FD-2994-421A-A2CC-F110529CDA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6610">
            <a:off x="6480768" y="2527661"/>
            <a:ext cx="4729930" cy="238112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8264334-1F4C-412D-ABDB-D68F821F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362" y="839222"/>
            <a:ext cx="9601196" cy="1303867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9600" dirty="0"/>
              <a:t>　問</a:t>
            </a:r>
            <a:r>
              <a:rPr kumimoji="1" lang="en-US" altLang="ja-JP" sz="9600" dirty="0"/>
              <a:t>17</a:t>
            </a:r>
            <a:r>
              <a:rPr kumimoji="1" lang="ja-JP" altLang="en-US" sz="9600" dirty="0"/>
              <a:t>　漱　　枕流　　　　　　　　　</a:t>
            </a:r>
            <a:endParaRPr kumimoji="1" lang="ja-JP" altLang="en-US" sz="9600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E783CE-470D-4F85-86CC-E82383FA1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98" y="2612913"/>
            <a:ext cx="7895547" cy="2805002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>
                <a:solidFill>
                  <a:srgbClr val="0070C0"/>
                </a:solidFill>
                <a:latin typeface="+mj-ea"/>
                <a:ea typeface="+mj-ea"/>
              </a:rPr>
              <a:t>１，解答用紙に問題を写してください</a:t>
            </a:r>
            <a:endParaRPr kumimoji="1" lang="en-US" altLang="ja-JP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+mj-ea"/>
                <a:ea typeface="+mj-ea"/>
              </a:rPr>
              <a:t>２，□を漢字で穴埋めしてください</a:t>
            </a:r>
            <a:endParaRPr lang="en-US" altLang="ja-JP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+mj-ea"/>
                <a:ea typeface="+mj-ea"/>
              </a:rPr>
              <a:t>３，読み方をかいてください</a:t>
            </a:r>
            <a:br>
              <a:rPr lang="en-US" altLang="ja-JP" dirty="0">
                <a:solidFill>
                  <a:srgbClr val="0070C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</a:br>
            <a:endParaRPr lang="en-US" altLang="ja-JP" dirty="0">
              <a:solidFill>
                <a:srgbClr val="0070C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  <a:p>
            <a:r>
              <a:rPr kumimoji="1" lang="ja-JP" altLang="en-US" dirty="0">
                <a:solidFill>
                  <a:srgbClr val="00B050"/>
                </a:solidFill>
                <a:latin typeface="+mn-ea"/>
              </a:rPr>
              <a:t>ヒント　失敗を認めず屁理屈を並べる</a:t>
            </a:r>
            <a:endParaRPr kumimoji="1" lang="en-US" altLang="ja-JP" dirty="0">
              <a:solidFill>
                <a:srgbClr val="00B050"/>
              </a:solidFill>
              <a:latin typeface="+mn-ea"/>
            </a:endParaRPr>
          </a:p>
          <a:p>
            <a:pPr marL="0" indent="0">
              <a:buNone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　　　　　　　負け惜しみが強い</a:t>
            </a:r>
            <a:r>
              <a:rPr kumimoji="1" lang="ja-JP" altLang="en-US" dirty="0">
                <a:solidFill>
                  <a:srgbClr val="00B050"/>
                </a:solidFill>
                <a:latin typeface="+mn-ea"/>
              </a:rPr>
              <a:t>　　　　　　　　　　　　　</a:t>
            </a:r>
            <a:endParaRPr kumimoji="1" lang="en-US" altLang="ja-JP" dirty="0">
              <a:solidFill>
                <a:srgbClr val="00B05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DBAAFFE-13C0-42A4-99F5-00F552425B79}"/>
              </a:ext>
            </a:extLst>
          </p:cNvPr>
          <p:cNvSpPr/>
          <p:nvPr/>
        </p:nvSpPr>
        <p:spPr>
          <a:xfrm>
            <a:off x="6096000" y="839223"/>
            <a:ext cx="1381536" cy="13038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3BC64B-4DC3-4AAF-A7E1-C67071FB018F}"/>
              </a:ext>
            </a:extLst>
          </p:cNvPr>
          <p:cNvSpPr txBox="1"/>
          <p:nvPr/>
        </p:nvSpPr>
        <p:spPr>
          <a:xfrm>
            <a:off x="1973530" y="5492250"/>
            <a:ext cx="614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+mj-ea"/>
                <a:ea typeface="+mj-ea"/>
              </a:rPr>
              <a:t>漱石枕流（そうせきちんりゅう）</a:t>
            </a:r>
            <a:endParaRPr kumimoji="1" lang="en-US" altLang="ja-JP" sz="3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734D2A8-3E6F-4E9A-8032-A424D085AA9E}"/>
              </a:ext>
            </a:extLst>
          </p:cNvPr>
          <p:cNvSpPr txBox="1"/>
          <p:nvPr/>
        </p:nvSpPr>
        <p:spPr>
          <a:xfrm>
            <a:off x="710713" y="5561884"/>
            <a:ext cx="1095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答＝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C3E182A-F88B-4CCF-890B-71410B35132D}"/>
              </a:ext>
            </a:extLst>
          </p:cNvPr>
          <p:cNvCxnSpPr>
            <a:cxnSpLocks/>
          </p:cNvCxnSpPr>
          <p:nvPr/>
        </p:nvCxnSpPr>
        <p:spPr>
          <a:xfrm flipH="1">
            <a:off x="1145321" y="2237276"/>
            <a:ext cx="903923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153CC17-A5A4-462C-BD57-C4BB5FC2BB2C}"/>
              </a:ext>
            </a:extLst>
          </p:cNvPr>
          <p:cNvSpPr txBox="1"/>
          <p:nvPr/>
        </p:nvSpPr>
        <p:spPr>
          <a:xfrm>
            <a:off x="9074727" y="6201682"/>
            <a:ext cx="161692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次の問題へ</a:t>
            </a:r>
          </a:p>
        </p:txBody>
      </p:sp>
    </p:spTree>
    <p:extLst>
      <p:ext uri="{BB962C8B-B14F-4D97-AF65-F5344CB8AC3E}">
        <p14:creationId xmlns:p14="http://schemas.microsoft.com/office/powerpoint/2010/main" val="2018683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264334-1F4C-412D-ABDB-D68F821F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362" y="839222"/>
            <a:ext cx="9601196" cy="1303867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9600" dirty="0"/>
              <a:t>　問</a:t>
            </a:r>
            <a:r>
              <a:rPr kumimoji="1" lang="en-US" altLang="ja-JP" sz="9600" dirty="0"/>
              <a:t>18</a:t>
            </a:r>
            <a:r>
              <a:rPr kumimoji="1" lang="ja-JP" altLang="en-US" sz="9600" dirty="0"/>
              <a:t>　破顔　　笑　　　　　　　　　</a:t>
            </a:r>
            <a:endParaRPr kumimoji="1" lang="ja-JP" altLang="en-US" sz="9600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E783CE-470D-4F85-86CC-E82383FA1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98" y="2612913"/>
            <a:ext cx="7895547" cy="2805002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rgbClr val="0070C0"/>
                </a:solidFill>
                <a:latin typeface="+mj-ea"/>
                <a:ea typeface="+mj-ea"/>
              </a:rPr>
              <a:t>１，解答用紙に問題を写してください</a:t>
            </a:r>
            <a:endParaRPr kumimoji="1" lang="en-US" altLang="ja-JP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+mj-ea"/>
                <a:ea typeface="+mj-ea"/>
              </a:rPr>
              <a:t>２，□を漢字で穴埋めしてください</a:t>
            </a:r>
            <a:endParaRPr lang="en-US" altLang="ja-JP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+mj-ea"/>
                <a:ea typeface="+mj-ea"/>
              </a:rPr>
              <a:t>３，読み方をかいてください</a:t>
            </a:r>
            <a:br>
              <a:rPr lang="en-US" altLang="ja-JP" dirty="0">
                <a:solidFill>
                  <a:srgbClr val="0070C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</a:br>
            <a:endParaRPr lang="en-US" altLang="ja-JP" dirty="0">
              <a:solidFill>
                <a:srgbClr val="0070C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  <a:p>
            <a:r>
              <a:rPr kumimoji="1" lang="ja-JP" altLang="en-US" dirty="0">
                <a:solidFill>
                  <a:srgbClr val="00B050"/>
                </a:solidFill>
                <a:latin typeface="+mn-ea"/>
              </a:rPr>
              <a:t>ヒント　顔をほころばせてニッコリ笑う</a:t>
            </a:r>
            <a:endParaRPr kumimoji="1" lang="en-US" altLang="ja-JP" dirty="0">
              <a:solidFill>
                <a:srgbClr val="00B05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DBAAFFE-13C0-42A4-99F5-00F552425B79}"/>
              </a:ext>
            </a:extLst>
          </p:cNvPr>
          <p:cNvSpPr/>
          <p:nvPr/>
        </p:nvSpPr>
        <p:spPr>
          <a:xfrm>
            <a:off x="7326490" y="818720"/>
            <a:ext cx="1381536" cy="13038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3BC64B-4DC3-4AAF-A7E1-C67071FB018F}"/>
              </a:ext>
            </a:extLst>
          </p:cNvPr>
          <p:cNvSpPr txBox="1"/>
          <p:nvPr/>
        </p:nvSpPr>
        <p:spPr>
          <a:xfrm>
            <a:off x="1973530" y="5492250"/>
            <a:ext cx="614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+mj-ea"/>
                <a:ea typeface="+mj-ea"/>
              </a:rPr>
              <a:t>破顔一笑（はがんいっしょう）</a:t>
            </a:r>
            <a:endParaRPr kumimoji="1" lang="en-US" altLang="ja-JP" sz="3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734D2A8-3E6F-4E9A-8032-A424D085AA9E}"/>
              </a:ext>
            </a:extLst>
          </p:cNvPr>
          <p:cNvSpPr txBox="1"/>
          <p:nvPr/>
        </p:nvSpPr>
        <p:spPr>
          <a:xfrm>
            <a:off x="710713" y="5561884"/>
            <a:ext cx="1095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答＝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C3E182A-F88B-4CCF-890B-71410B35132D}"/>
              </a:ext>
            </a:extLst>
          </p:cNvPr>
          <p:cNvCxnSpPr>
            <a:cxnSpLocks/>
          </p:cNvCxnSpPr>
          <p:nvPr/>
        </p:nvCxnSpPr>
        <p:spPr>
          <a:xfrm flipH="1">
            <a:off x="965941" y="2361453"/>
            <a:ext cx="903923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153CC17-A5A4-462C-BD57-C4BB5FC2BB2C}"/>
              </a:ext>
            </a:extLst>
          </p:cNvPr>
          <p:cNvSpPr txBox="1"/>
          <p:nvPr/>
        </p:nvSpPr>
        <p:spPr>
          <a:xfrm>
            <a:off x="9074727" y="6201682"/>
            <a:ext cx="161692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次の問題へ</a:t>
            </a:r>
          </a:p>
        </p:txBody>
      </p:sp>
      <p:pic>
        <p:nvPicPr>
          <p:cNvPr id="10" name="図 9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2D17AFA4-0E60-4AA9-AB35-303E82C2B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14" y="2597666"/>
            <a:ext cx="4221134" cy="289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73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264334-1F4C-412D-ABDB-D68F821F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362" y="839222"/>
            <a:ext cx="9601196" cy="1303867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9600" dirty="0"/>
              <a:t>　問</a:t>
            </a:r>
            <a:r>
              <a:rPr kumimoji="1" lang="en-US" altLang="ja-JP" sz="9600" dirty="0"/>
              <a:t>19</a:t>
            </a:r>
            <a:r>
              <a:rPr kumimoji="1" lang="ja-JP" altLang="en-US" sz="9600" dirty="0"/>
              <a:t>　我　　者羅　　　　　　　　　</a:t>
            </a:r>
            <a:endParaRPr kumimoji="1" lang="ja-JP" altLang="en-US" sz="9600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E783CE-470D-4F85-86CC-E82383FA1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98" y="2612913"/>
            <a:ext cx="7895547" cy="2805002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rgbClr val="0070C0"/>
                </a:solidFill>
                <a:latin typeface="+mj-ea"/>
                <a:ea typeface="+mj-ea"/>
              </a:rPr>
              <a:t>１，解答用紙に問題を写してください</a:t>
            </a:r>
            <a:endParaRPr kumimoji="1" lang="en-US" altLang="ja-JP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+mj-ea"/>
                <a:ea typeface="+mj-ea"/>
              </a:rPr>
              <a:t>２，□を漢字で穴埋めしてください</a:t>
            </a:r>
            <a:endParaRPr lang="en-US" altLang="ja-JP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+mj-ea"/>
                <a:ea typeface="+mj-ea"/>
              </a:rPr>
              <a:t>３，読み方をかいてください</a:t>
            </a:r>
            <a:br>
              <a:rPr lang="en-US" altLang="ja-JP" dirty="0">
                <a:solidFill>
                  <a:srgbClr val="0070C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</a:br>
            <a:endParaRPr lang="en-US" altLang="ja-JP" dirty="0">
              <a:solidFill>
                <a:srgbClr val="0070C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  <a:p>
            <a:r>
              <a:rPr kumimoji="1" lang="ja-JP" altLang="en-US" dirty="0">
                <a:solidFill>
                  <a:srgbClr val="00B050"/>
                </a:solidFill>
                <a:latin typeface="+mn-ea"/>
              </a:rPr>
              <a:t>ヒント　目的だけをみて、ひたすら打ち込む</a:t>
            </a:r>
            <a:endParaRPr kumimoji="1" lang="en-US" altLang="ja-JP" dirty="0">
              <a:solidFill>
                <a:srgbClr val="00B05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DBAAFFE-13C0-42A4-99F5-00F552425B79}"/>
              </a:ext>
            </a:extLst>
          </p:cNvPr>
          <p:cNvSpPr/>
          <p:nvPr/>
        </p:nvSpPr>
        <p:spPr>
          <a:xfrm>
            <a:off x="6096000" y="818558"/>
            <a:ext cx="1381536" cy="13038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3BC64B-4DC3-4AAF-A7E1-C67071FB018F}"/>
              </a:ext>
            </a:extLst>
          </p:cNvPr>
          <p:cNvSpPr txBox="1"/>
          <p:nvPr/>
        </p:nvSpPr>
        <p:spPr>
          <a:xfrm>
            <a:off x="1973530" y="5492250"/>
            <a:ext cx="614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+mj-ea"/>
                <a:ea typeface="+mj-ea"/>
              </a:rPr>
              <a:t>我武者羅（がむしゃら）</a:t>
            </a:r>
            <a:endParaRPr kumimoji="1" lang="en-US" altLang="ja-JP" sz="3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734D2A8-3E6F-4E9A-8032-A424D085AA9E}"/>
              </a:ext>
            </a:extLst>
          </p:cNvPr>
          <p:cNvSpPr txBox="1"/>
          <p:nvPr/>
        </p:nvSpPr>
        <p:spPr>
          <a:xfrm>
            <a:off x="710713" y="5561884"/>
            <a:ext cx="1095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答＝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C3E182A-F88B-4CCF-890B-71410B35132D}"/>
              </a:ext>
            </a:extLst>
          </p:cNvPr>
          <p:cNvCxnSpPr>
            <a:cxnSpLocks/>
          </p:cNvCxnSpPr>
          <p:nvPr/>
        </p:nvCxnSpPr>
        <p:spPr>
          <a:xfrm flipH="1">
            <a:off x="1258467" y="2237276"/>
            <a:ext cx="903923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153CC17-A5A4-462C-BD57-C4BB5FC2BB2C}"/>
              </a:ext>
            </a:extLst>
          </p:cNvPr>
          <p:cNvSpPr txBox="1"/>
          <p:nvPr/>
        </p:nvSpPr>
        <p:spPr>
          <a:xfrm>
            <a:off x="9074727" y="6201682"/>
            <a:ext cx="161692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次の問題へ</a:t>
            </a:r>
          </a:p>
        </p:txBody>
      </p:sp>
      <p:pic>
        <p:nvPicPr>
          <p:cNvPr id="6" name="図 5" descr="おもちゃ, レゴ が含まれている画像&#10;&#10;自動的に生成された説明">
            <a:extLst>
              <a:ext uri="{FF2B5EF4-FFF2-40B4-BE49-F238E27FC236}">
                <a16:creationId xmlns:a16="http://schemas.microsoft.com/office/drawing/2014/main" id="{F2FF01E1-2C37-41C6-B4D8-9A439D4A6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768" y="2451200"/>
            <a:ext cx="3011264" cy="350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33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264334-1F4C-412D-ABDB-D68F821F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362" y="839222"/>
            <a:ext cx="9601196" cy="1303867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9600" dirty="0"/>
              <a:t>　問</a:t>
            </a:r>
            <a:r>
              <a:rPr lang="en-US" altLang="ja-JP" sz="9600" dirty="0"/>
              <a:t>20</a:t>
            </a:r>
            <a:r>
              <a:rPr lang="ja-JP" altLang="en-US" sz="9600" dirty="0"/>
              <a:t>　切　　偲</a:t>
            </a:r>
            <a:r>
              <a:rPr kumimoji="1" lang="ja-JP" altLang="en-US" sz="9600" dirty="0"/>
              <a:t>　　　　　　　　　</a:t>
            </a:r>
            <a:endParaRPr kumimoji="1" lang="ja-JP" altLang="en-US" sz="9600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E783CE-470D-4F85-86CC-E82383FA1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98" y="2612913"/>
            <a:ext cx="7895547" cy="2805002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>
                <a:solidFill>
                  <a:srgbClr val="0070C0"/>
                </a:solidFill>
                <a:latin typeface="+mj-ea"/>
                <a:ea typeface="+mj-ea"/>
              </a:rPr>
              <a:t>１，解答用紙に問題を写してください</a:t>
            </a:r>
            <a:endParaRPr kumimoji="1" lang="en-US" altLang="ja-JP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+mj-ea"/>
                <a:ea typeface="+mj-ea"/>
              </a:rPr>
              <a:t>２，□を漢字で穴埋めしてください</a:t>
            </a:r>
            <a:endParaRPr lang="en-US" altLang="ja-JP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+mj-ea"/>
                <a:ea typeface="+mj-ea"/>
              </a:rPr>
              <a:t>３，読み方をかいてください</a:t>
            </a:r>
            <a:br>
              <a:rPr lang="en-US" altLang="ja-JP" dirty="0">
                <a:solidFill>
                  <a:srgbClr val="0070C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</a:br>
            <a:endParaRPr lang="en-US" altLang="ja-JP" dirty="0">
              <a:solidFill>
                <a:srgbClr val="0070C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  <a:p>
            <a:r>
              <a:rPr kumimoji="1" lang="ja-JP" altLang="en-US" dirty="0">
                <a:solidFill>
                  <a:srgbClr val="00B050"/>
                </a:solidFill>
                <a:latin typeface="+mn-ea"/>
              </a:rPr>
              <a:t>ヒント　善を勧めて</a:t>
            </a:r>
            <a:endParaRPr kumimoji="1" lang="en-US" altLang="ja-JP" dirty="0">
              <a:solidFill>
                <a:srgbClr val="00B050"/>
              </a:solidFill>
              <a:latin typeface="+mn-ea"/>
            </a:endParaRPr>
          </a:p>
          <a:p>
            <a:r>
              <a:rPr kumimoji="1" lang="ja-JP" altLang="en-US" dirty="0">
                <a:solidFill>
                  <a:srgbClr val="00B050"/>
                </a:solidFill>
                <a:latin typeface="+mn-ea"/>
              </a:rPr>
              <a:t>　　　　　　互いに励まし合いながら磨きあう</a:t>
            </a:r>
            <a:endParaRPr kumimoji="1" lang="en-US" altLang="ja-JP" dirty="0">
              <a:solidFill>
                <a:srgbClr val="00B050"/>
              </a:solidFill>
              <a:latin typeface="+mn-ea"/>
            </a:endParaRPr>
          </a:p>
          <a:p>
            <a:endParaRPr kumimoji="1" lang="en-US" altLang="ja-JP" dirty="0">
              <a:solidFill>
                <a:srgbClr val="00B05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DBAAFFE-13C0-42A4-99F5-00F552425B79}"/>
              </a:ext>
            </a:extLst>
          </p:cNvPr>
          <p:cNvSpPr/>
          <p:nvPr/>
        </p:nvSpPr>
        <p:spPr>
          <a:xfrm>
            <a:off x="6096000" y="839223"/>
            <a:ext cx="1381536" cy="13038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3BC64B-4DC3-4AAF-A7E1-C67071FB018F}"/>
              </a:ext>
            </a:extLst>
          </p:cNvPr>
          <p:cNvSpPr txBox="1"/>
          <p:nvPr/>
        </p:nvSpPr>
        <p:spPr>
          <a:xfrm>
            <a:off x="1806222" y="5561884"/>
            <a:ext cx="614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+mj-ea"/>
                <a:ea typeface="+mj-ea"/>
              </a:rPr>
              <a:t>切切偲偲（せつせつしし）</a:t>
            </a:r>
            <a:endParaRPr kumimoji="1" lang="en-US" altLang="ja-JP" sz="3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734D2A8-3E6F-4E9A-8032-A424D085AA9E}"/>
              </a:ext>
            </a:extLst>
          </p:cNvPr>
          <p:cNvSpPr txBox="1"/>
          <p:nvPr/>
        </p:nvSpPr>
        <p:spPr>
          <a:xfrm>
            <a:off x="710713" y="5561884"/>
            <a:ext cx="1095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答＝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C3E182A-F88B-4CCF-890B-71410B35132D}"/>
              </a:ext>
            </a:extLst>
          </p:cNvPr>
          <p:cNvCxnSpPr>
            <a:cxnSpLocks/>
          </p:cNvCxnSpPr>
          <p:nvPr/>
        </p:nvCxnSpPr>
        <p:spPr>
          <a:xfrm flipH="1">
            <a:off x="965941" y="2361453"/>
            <a:ext cx="903923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153CC17-A5A4-462C-BD57-C4BB5FC2BB2C}"/>
              </a:ext>
            </a:extLst>
          </p:cNvPr>
          <p:cNvSpPr txBox="1"/>
          <p:nvPr/>
        </p:nvSpPr>
        <p:spPr>
          <a:xfrm>
            <a:off x="9074727" y="6201682"/>
            <a:ext cx="272216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以上</a:t>
            </a:r>
            <a:r>
              <a:rPr kumimoji="1" lang="en-US" altLang="ja-JP" sz="2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20</a:t>
            </a:r>
            <a:r>
              <a:rPr kumimoji="1" lang="ja-JP" altLang="en-US" sz="2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問で終了です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3C17411-9EF3-4374-A291-B93799ED9580}"/>
              </a:ext>
            </a:extLst>
          </p:cNvPr>
          <p:cNvSpPr/>
          <p:nvPr/>
        </p:nvSpPr>
        <p:spPr>
          <a:xfrm>
            <a:off x="8906933" y="839223"/>
            <a:ext cx="1381536" cy="13038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95C326A3-B478-4527-9FE2-EF58FCA8EB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887" y="2451799"/>
            <a:ext cx="4411680" cy="37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19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521039-E2FB-4F2E-8912-F333CE155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365" y="2027698"/>
            <a:ext cx="5589104" cy="2647614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頭の体操終わります</a:t>
            </a: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ja-JP" altLang="en-US" dirty="0"/>
              <a:t>お疲れさまでした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7F36197-BE09-4B96-81CB-B1696E911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79965" y="1524002"/>
            <a:ext cx="4545844" cy="303204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F5B49DB-742D-4813-9C8C-5C579603DC70}"/>
              </a:ext>
            </a:extLst>
          </p:cNvPr>
          <p:cNvSpPr txBox="1"/>
          <p:nvPr/>
        </p:nvSpPr>
        <p:spPr>
          <a:xfrm>
            <a:off x="1762539" y="5685183"/>
            <a:ext cx="9263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「</a:t>
            </a:r>
            <a:r>
              <a:rPr kumimoji="1" lang="en-US" altLang="ja-JP" sz="2800" dirty="0">
                <a:solidFill>
                  <a:srgbClr val="FF0000"/>
                </a:solidFill>
              </a:rPr>
              <a:t>ESC</a:t>
            </a:r>
            <a:r>
              <a:rPr kumimoji="1" lang="ja-JP" altLang="en-US" sz="2800" dirty="0">
                <a:solidFill>
                  <a:srgbClr val="FF0000"/>
                </a:solidFill>
              </a:rPr>
              <a:t>キー」をクリックしパワーポイントを終了してください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138773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lick.wav"/>
          </p:stSnd>
        </p:sndAc>
      </p:transition>
    </mc:Choice>
    <mc:Fallback xmlns="">
      <p:transition spd="med">
        <p:fade/>
        <p:sndAc>
          <p:stSnd>
            <p:snd r:embed="rId5" name="click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白１">
            <a:extLst>
              <a:ext uri="{FF2B5EF4-FFF2-40B4-BE49-F238E27FC236}">
                <a16:creationId xmlns:a16="http://schemas.microsoft.com/office/drawing/2014/main" id="{30FE4C0D-B7AE-4C8B-9F02-89D991D0BC7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5" name="青1">
            <a:extLst>
              <a:ext uri="{FF2B5EF4-FFF2-40B4-BE49-F238E27FC236}">
                <a16:creationId xmlns:a16="http://schemas.microsoft.com/office/drawing/2014/main" id="{291B770C-3773-4A16-9D63-155F2FBA5D0D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１</a:t>
            </a:r>
          </a:p>
        </p:txBody>
      </p:sp>
      <p:sp>
        <p:nvSpPr>
          <p:cNvPr id="6" name="白２">
            <a:extLst>
              <a:ext uri="{FF2B5EF4-FFF2-40B4-BE49-F238E27FC236}">
                <a16:creationId xmlns:a16="http://schemas.microsoft.com/office/drawing/2014/main" id="{C57FDD02-C166-43B0-A2C0-4BACF5A17F5B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7" name="青2">
            <a:extLst>
              <a:ext uri="{FF2B5EF4-FFF2-40B4-BE49-F238E27FC236}">
                <a16:creationId xmlns:a16="http://schemas.microsoft.com/office/drawing/2014/main" id="{F1598E02-BD2B-450D-92C9-391DA1092A0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２</a:t>
            </a:r>
          </a:p>
        </p:txBody>
      </p:sp>
      <p:sp>
        <p:nvSpPr>
          <p:cNvPr id="8" name="白３">
            <a:extLst>
              <a:ext uri="{FF2B5EF4-FFF2-40B4-BE49-F238E27FC236}">
                <a16:creationId xmlns:a16="http://schemas.microsoft.com/office/drawing/2014/main" id="{339B37CB-14D5-46C5-8026-E7BCE4EF06C3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 dirty="0"/>
          </a:p>
        </p:txBody>
      </p:sp>
      <p:sp>
        <p:nvSpPr>
          <p:cNvPr id="9" name="青3">
            <a:extLst>
              <a:ext uri="{FF2B5EF4-FFF2-40B4-BE49-F238E27FC236}">
                <a16:creationId xmlns:a16="http://schemas.microsoft.com/office/drawing/2014/main" id="{CEC060F6-1D16-4308-B3D2-D5F2D8471637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3034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264334-1F4C-412D-ABDB-D68F821F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3" y="982132"/>
            <a:ext cx="9601196" cy="1303867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9600" dirty="0"/>
              <a:t>　問１　喜怒哀</a:t>
            </a:r>
            <a:endParaRPr kumimoji="1" lang="ja-JP" altLang="en-US" sz="9600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E783CE-470D-4F85-86CC-E82383FA1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728" y="2646423"/>
            <a:ext cx="6391988" cy="2805002"/>
          </a:xfrm>
        </p:spPr>
        <p:txBody>
          <a:bodyPr/>
          <a:lstStyle/>
          <a:p>
            <a:r>
              <a:rPr kumimoji="1" lang="ja-JP" altLang="en-US" dirty="0">
                <a:solidFill>
                  <a:srgbClr val="0070C0"/>
                </a:solidFill>
                <a:latin typeface="+mj-ea"/>
                <a:ea typeface="+mj-ea"/>
              </a:rPr>
              <a:t>１，解答用紙に問題を写してください</a:t>
            </a:r>
            <a:endParaRPr kumimoji="1" lang="en-US" altLang="ja-JP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+mj-ea"/>
                <a:ea typeface="+mj-ea"/>
              </a:rPr>
              <a:t>２，□を漢字で穴埋めしてください</a:t>
            </a:r>
            <a:endParaRPr lang="en-US" altLang="ja-JP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+mj-ea"/>
                <a:ea typeface="+mj-ea"/>
              </a:rPr>
              <a:t>３，読み方をかいてください</a:t>
            </a:r>
            <a:br>
              <a:rPr lang="en-US" altLang="ja-JP" dirty="0">
                <a:solidFill>
                  <a:srgbClr val="0070C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</a:br>
            <a:endParaRPr lang="en-US" altLang="ja-JP" dirty="0">
              <a:solidFill>
                <a:srgbClr val="0070C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  <a:p>
            <a:r>
              <a:rPr kumimoji="1" lang="ja-JP" altLang="en-US" dirty="0">
                <a:solidFill>
                  <a:srgbClr val="00B050"/>
                </a:solidFill>
                <a:latin typeface="+mn-ea"/>
              </a:rPr>
              <a:t>ヒント</a:t>
            </a:r>
            <a:r>
              <a:rPr lang="ja-JP" altLang="en-US" dirty="0">
                <a:solidFill>
                  <a:srgbClr val="00B050"/>
                </a:solidFill>
                <a:latin typeface="+mn-ea"/>
              </a:rPr>
              <a:t>　人間の様々な感情です。</a:t>
            </a:r>
            <a:endParaRPr kumimoji="1" lang="en-US" altLang="ja-JP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DBAAFFE-13C0-42A4-99F5-00F552425B79}"/>
              </a:ext>
            </a:extLst>
          </p:cNvPr>
          <p:cNvSpPr/>
          <p:nvPr/>
        </p:nvSpPr>
        <p:spPr>
          <a:xfrm>
            <a:off x="7927813" y="982131"/>
            <a:ext cx="1381536" cy="11493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AFB33C1-91E0-4DCA-B156-94E06BB0A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737310" y="2654894"/>
            <a:ext cx="3329609" cy="338768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3BC64B-4DC3-4AAF-A7E1-C67071FB018F}"/>
              </a:ext>
            </a:extLst>
          </p:cNvPr>
          <p:cNvSpPr txBox="1"/>
          <p:nvPr/>
        </p:nvSpPr>
        <p:spPr>
          <a:xfrm>
            <a:off x="1939665" y="5561884"/>
            <a:ext cx="5030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+mj-ea"/>
                <a:ea typeface="+mj-ea"/>
              </a:rPr>
              <a:t>喜怒哀楽（きどあいらく）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734D2A8-3E6F-4E9A-8032-A424D085AA9E}"/>
              </a:ext>
            </a:extLst>
          </p:cNvPr>
          <p:cNvSpPr txBox="1"/>
          <p:nvPr/>
        </p:nvSpPr>
        <p:spPr>
          <a:xfrm>
            <a:off x="943365" y="5616907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答＝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C3E182A-F88B-4CCF-890B-71410B35132D}"/>
              </a:ext>
            </a:extLst>
          </p:cNvPr>
          <p:cNvCxnSpPr>
            <a:cxnSpLocks/>
          </p:cNvCxnSpPr>
          <p:nvPr/>
        </p:nvCxnSpPr>
        <p:spPr>
          <a:xfrm flipH="1">
            <a:off x="1139687" y="2285999"/>
            <a:ext cx="903923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153CC17-A5A4-462C-BD57-C4BB5FC2BB2C}"/>
              </a:ext>
            </a:extLst>
          </p:cNvPr>
          <p:cNvSpPr txBox="1"/>
          <p:nvPr/>
        </p:nvSpPr>
        <p:spPr>
          <a:xfrm>
            <a:off x="8500889" y="6223071"/>
            <a:ext cx="161692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次の問題へ</a:t>
            </a:r>
          </a:p>
        </p:txBody>
      </p:sp>
    </p:spTree>
    <p:extLst>
      <p:ext uri="{BB962C8B-B14F-4D97-AF65-F5344CB8AC3E}">
        <p14:creationId xmlns:p14="http://schemas.microsoft.com/office/powerpoint/2010/main" val="3407473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264334-1F4C-412D-ABDB-D68F821F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3" y="982132"/>
            <a:ext cx="9601196" cy="1303867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9600" dirty="0"/>
              <a:t>　問</a:t>
            </a:r>
            <a:r>
              <a:rPr lang="ja-JP" altLang="en-US" sz="9600" dirty="0"/>
              <a:t>２</a:t>
            </a:r>
            <a:r>
              <a:rPr kumimoji="1" lang="ja-JP" altLang="en-US" sz="9600" dirty="0"/>
              <a:t>　群雄　　拠</a:t>
            </a:r>
            <a:endParaRPr kumimoji="1" lang="ja-JP" altLang="en-US" sz="9600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E783CE-470D-4F85-86CC-E82383FA1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729" y="2646423"/>
            <a:ext cx="6432672" cy="2805002"/>
          </a:xfrm>
        </p:spPr>
        <p:txBody>
          <a:bodyPr/>
          <a:lstStyle/>
          <a:p>
            <a:r>
              <a:rPr kumimoji="1" lang="ja-JP" altLang="en-US" dirty="0">
                <a:solidFill>
                  <a:srgbClr val="0070C0"/>
                </a:solidFill>
                <a:latin typeface="+mj-ea"/>
                <a:ea typeface="+mj-ea"/>
              </a:rPr>
              <a:t>１，解答用紙に問題を写してください</a:t>
            </a:r>
            <a:endParaRPr kumimoji="1" lang="en-US" altLang="ja-JP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+mj-ea"/>
                <a:ea typeface="+mj-ea"/>
              </a:rPr>
              <a:t>２，□を漢字で穴埋めしてください</a:t>
            </a:r>
            <a:endParaRPr lang="en-US" altLang="ja-JP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+mj-ea"/>
                <a:ea typeface="+mj-ea"/>
              </a:rPr>
              <a:t>３，読み方をかいてください</a:t>
            </a:r>
            <a:br>
              <a:rPr lang="en-US" altLang="ja-JP" dirty="0">
                <a:solidFill>
                  <a:srgbClr val="0070C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</a:br>
            <a:endParaRPr lang="en-US" altLang="ja-JP" dirty="0">
              <a:solidFill>
                <a:srgbClr val="0070C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  <a:p>
            <a:r>
              <a:rPr kumimoji="1" lang="ja-JP" altLang="en-US" dirty="0">
                <a:solidFill>
                  <a:srgbClr val="00B050"/>
                </a:solidFill>
                <a:latin typeface="+mn-ea"/>
              </a:rPr>
              <a:t>ヒント </a:t>
            </a:r>
            <a:r>
              <a:rPr lang="ja-JP" altLang="en-US" dirty="0">
                <a:solidFill>
                  <a:srgbClr val="00B050"/>
                </a:solidFill>
                <a:latin typeface="+mn-ea"/>
              </a:rPr>
              <a:t>同じような実力や勢力をもつ者が</a:t>
            </a:r>
            <a:br>
              <a:rPr lang="en-US" altLang="ja-JP" dirty="0">
                <a:solidFill>
                  <a:srgbClr val="00B050"/>
                </a:solidFill>
                <a:latin typeface="+mn-ea"/>
              </a:rPr>
            </a:br>
            <a:r>
              <a:rPr lang="ja-JP" altLang="en-US" dirty="0">
                <a:solidFill>
                  <a:srgbClr val="00B050"/>
                </a:solidFill>
                <a:latin typeface="+mn-ea"/>
              </a:rPr>
              <a:t>　　　 互いに対立して争っていること。</a:t>
            </a:r>
            <a:r>
              <a:rPr lang="ja-JP" altLang="en-US" dirty="0">
                <a:solidFill>
                  <a:srgbClr val="00B05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 </a:t>
            </a:r>
            <a:endParaRPr kumimoji="1" lang="en-US" altLang="ja-JP" dirty="0">
              <a:solidFill>
                <a:srgbClr val="00B05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DBAAFFE-13C0-42A4-99F5-00F552425B79}"/>
              </a:ext>
            </a:extLst>
          </p:cNvPr>
          <p:cNvSpPr/>
          <p:nvPr/>
        </p:nvSpPr>
        <p:spPr>
          <a:xfrm>
            <a:off x="6789179" y="995674"/>
            <a:ext cx="1381536" cy="11493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3BC64B-4DC3-4AAF-A7E1-C67071FB018F}"/>
              </a:ext>
            </a:extLst>
          </p:cNvPr>
          <p:cNvSpPr txBox="1"/>
          <p:nvPr/>
        </p:nvSpPr>
        <p:spPr>
          <a:xfrm>
            <a:off x="1939665" y="5561884"/>
            <a:ext cx="5902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+mj-ea"/>
                <a:ea typeface="+mj-ea"/>
              </a:rPr>
              <a:t>群雄割拠（ぐんゆうかっきょ）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734D2A8-3E6F-4E9A-8032-A424D085AA9E}"/>
              </a:ext>
            </a:extLst>
          </p:cNvPr>
          <p:cNvSpPr txBox="1"/>
          <p:nvPr/>
        </p:nvSpPr>
        <p:spPr>
          <a:xfrm>
            <a:off x="943365" y="5616907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答＝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C3E182A-F88B-4CCF-890B-71410B35132D}"/>
              </a:ext>
            </a:extLst>
          </p:cNvPr>
          <p:cNvCxnSpPr>
            <a:cxnSpLocks/>
          </p:cNvCxnSpPr>
          <p:nvPr/>
        </p:nvCxnSpPr>
        <p:spPr>
          <a:xfrm flipH="1">
            <a:off x="943365" y="2256121"/>
            <a:ext cx="903923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153CC17-A5A4-462C-BD57-C4BB5FC2BB2C}"/>
              </a:ext>
            </a:extLst>
          </p:cNvPr>
          <p:cNvSpPr txBox="1"/>
          <p:nvPr/>
        </p:nvSpPr>
        <p:spPr>
          <a:xfrm>
            <a:off x="9074727" y="6201682"/>
            <a:ext cx="161692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次の問題へ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5CFB46E-06D5-4185-9007-151F0B48B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784" y="2872294"/>
            <a:ext cx="352989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81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264334-1F4C-412D-ABDB-D68F821F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3" y="982132"/>
            <a:ext cx="9601196" cy="1303867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9600" dirty="0"/>
              <a:t>　問</a:t>
            </a:r>
            <a:r>
              <a:rPr kumimoji="1" lang="en-US" altLang="ja-JP" sz="9600" dirty="0"/>
              <a:t>3</a:t>
            </a:r>
            <a:r>
              <a:rPr kumimoji="1" lang="ja-JP" altLang="en-US" sz="9600" dirty="0"/>
              <a:t>　百　　繚乱　</a:t>
            </a:r>
            <a:endParaRPr kumimoji="1" lang="ja-JP" altLang="en-US" sz="9600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E783CE-470D-4F85-86CC-E82383FA1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729" y="2646423"/>
            <a:ext cx="6432672" cy="2805002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>
                <a:solidFill>
                  <a:srgbClr val="0070C0"/>
                </a:solidFill>
                <a:latin typeface="+mj-ea"/>
                <a:ea typeface="+mj-ea"/>
              </a:rPr>
              <a:t>１，解答用紙に問題を写してください</a:t>
            </a:r>
            <a:endParaRPr kumimoji="1" lang="en-US" altLang="ja-JP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+mj-ea"/>
                <a:ea typeface="+mj-ea"/>
              </a:rPr>
              <a:t>２，□を漢字で穴埋めしてください</a:t>
            </a:r>
            <a:endParaRPr lang="en-US" altLang="ja-JP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+mj-ea"/>
                <a:ea typeface="+mj-ea"/>
              </a:rPr>
              <a:t>３，読み方をかいてください</a:t>
            </a:r>
            <a:br>
              <a:rPr lang="en-US" altLang="ja-JP" dirty="0">
                <a:solidFill>
                  <a:srgbClr val="0070C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</a:br>
            <a:endParaRPr lang="en-US" altLang="ja-JP" dirty="0">
              <a:solidFill>
                <a:srgbClr val="0070C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  <a:p>
            <a:r>
              <a:rPr kumimoji="1" lang="ja-JP" altLang="en-US" dirty="0">
                <a:solidFill>
                  <a:srgbClr val="00B050"/>
                </a:solidFill>
                <a:latin typeface="+mn-ea"/>
              </a:rPr>
              <a:t>ヒント　</a:t>
            </a:r>
            <a:r>
              <a:rPr kumimoji="1" lang="ja-JP" altLang="en-US" sz="2400" dirty="0">
                <a:solidFill>
                  <a:srgbClr val="00B050"/>
                </a:solidFill>
                <a:latin typeface="+mn-ea"/>
              </a:rPr>
              <a:t>いっせいに咲き乱れるさま</a:t>
            </a:r>
            <a:endParaRPr kumimoji="1" lang="en-US" altLang="ja-JP" sz="2400" dirty="0">
              <a:solidFill>
                <a:srgbClr val="00B050"/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00B050"/>
                </a:solidFill>
                <a:latin typeface="+mn-ea"/>
                <a:ea typeface="AR Pゴシック体S" panose="020B0600010101010101" pitchFamily="50" charset="-128"/>
              </a:rPr>
              <a:t>　　　　</a:t>
            </a:r>
            <a:endParaRPr kumimoji="1" lang="en-US" altLang="ja-JP" sz="2400" dirty="0">
              <a:solidFill>
                <a:srgbClr val="00B05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DBAAFFE-13C0-42A4-99F5-00F552425B79}"/>
              </a:ext>
            </a:extLst>
          </p:cNvPr>
          <p:cNvSpPr/>
          <p:nvPr/>
        </p:nvSpPr>
        <p:spPr>
          <a:xfrm>
            <a:off x="5405232" y="1044477"/>
            <a:ext cx="1381536" cy="11493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3BC64B-4DC3-4AAF-A7E1-C67071FB018F}"/>
              </a:ext>
            </a:extLst>
          </p:cNvPr>
          <p:cNvSpPr txBox="1"/>
          <p:nvPr/>
        </p:nvSpPr>
        <p:spPr>
          <a:xfrm>
            <a:off x="1939664" y="5561884"/>
            <a:ext cx="614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+mj-ea"/>
                <a:ea typeface="+mj-ea"/>
              </a:rPr>
              <a:t>百花繚乱（ひゃっかりょうらん）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734D2A8-3E6F-4E9A-8032-A424D085AA9E}"/>
              </a:ext>
            </a:extLst>
          </p:cNvPr>
          <p:cNvSpPr txBox="1"/>
          <p:nvPr/>
        </p:nvSpPr>
        <p:spPr>
          <a:xfrm>
            <a:off x="943365" y="5616907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答＝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C3E182A-F88B-4CCF-890B-71410B35132D}"/>
              </a:ext>
            </a:extLst>
          </p:cNvPr>
          <p:cNvCxnSpPr>
            <a:cxnSpLocks/>
          </p:cNvCxnSpPr>
          <p:nvPr/>
        </p:nvCxnSpPr>
        <p:spPr>
          <a:xfrm flipH="1">
            <a:off x="943365" y="2256121"/>
            <a:ext cx="903923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153CC17-A5A4-462C-BD57-C4BB5FC2BB2C}"/>
              </a:ext>
            </a:extLst>
          </p:cNvPr>
          <p:cNvSpPr txBox="1"/>
          <p:nvPr/>
        </p:nvSpPr>
        <p:spPr>
          <a:xfrm>
            <a:off x="9074727" y="6201682"/>
            <a:ext cx="161692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次の問題へ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87D809F-32A5-4BAA-9E85-8C6206F026E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29" y="1975037"/>
            <a:ext cx="6376491" cy="391001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1CE5376-6378-4060-B430-9B5F6E6CC3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632" y="2787943"/>
            <a:ext cx="1045044" cy="2038380"/>
          </a:xfrm>
          <a:prstGeom prst="rect">
            <a:avLst/>
          </a:prstGeom>
        </p:spPr>
      </p:pic>
      <p:pic>
        <p:nvPicPr>
          <p:cNvPr id="18" name="図 17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446378A4-91DF-4A89-A024-1549FC40093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88" y="2972026"/>
            <a:ext cx="1525207" cy="2242951"/>
          </a:xfrm>
          <a:prstGeom prst="rect">
            <a:avLst/>
          </a:prstGeom>
        </p:spPr>
      </p:pic>
      <p:pic>
        <p:nvPicPr>
          <p:cNvPr id="11" name="図 10" descr="ダイアグラム&#10;&#10;自動的に生成された説明">
            <a:extLst>
              <a:ext uri="{FF2B5EF4-FFF2-40B4-BE49-F238E27FC236}">
                <a16:creationId xmlns:a16="http://schemas.microsoft.com/office/drawing/2014/main" id="{0DE50DC5-99E9-4CAA-B4D0-02B5DBBD676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973" y="2997888"/>
            <a:ext cx="1343181" cy="2035123"/>
          </a:xfrm>
          <a:prstGeom prst="rect">
            <a:avLst/>
          </a:prstGeom>
        </p:spPr>
      </p:pic>
      <p:pic>
        <p:nvPicPr>
          <p:cNvPr id="20" name="図 1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1DDFC40-E4F2-402D-9DAA-BCF0D3D7A6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1" y="3027380"/>
            <a:ext cx="5351985" cy="223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64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264334-1F4C-412D-ABDB-D68F821F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3" y="982132"/>
            <a:ext cx="9601196" cy="1303867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9600" dirty="0"/>
              <a:t>　問</a:t>
            </a:r>
            <a:r>
              <a:rPr lang="en-US" altLang="ja-JP" sz="9600" dirty="0"/>
              <a:t>4</a:t>
            </a:r>
            <a:r>
              <a:rPr kumimoji="1" lang="ja-JP" altLang="en-US" sz="9600" dirty="0"/>
              <a:t>　一　　来復　</a:t>
            </a:r>
            <a:endParaRPr kumimoji="1" lang="ja-JP" altLang="en-US" sz="9600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E783CE-470D-4F85-86CC-E82383FA1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728" y="2646423"/>
            <a:ext cx="7697027" cy="2805002"/>
          </a:xfrm>
        </p:spPr>
        <p:txBody>
          <a:bodyPr/>
          <a:lstStyle/>
          <a:p>
            <a:r>
              <a:rPr kumimoji="1" lang="ja-JP" altLang="en-US" dirty="0">
                <a:solidFill>
                  <a:srgbClr val="0070C0"/>
                </a:solidFill>
                <a:latin typeface="+mj-ea"/>
                <a:ea typeface="+mj-ea"/>
              </a:rPr>
              <a:t>１，解答用紙に問題を写してください</a:t>
            </a:r>
            <a:endParaRPr kumimoji="1" lang="en-US" altLang="ja-JP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+mj-ea"/>
                <a:ea typeface="+mj-ea"/>
              </a:rPr>
              <a:t>２，□を漢字で穴埋めしてください</a:t>
            </a:r>
            <a:endParaRPr lang="en-US" altLang="ja-JP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+mj-ea"/>
                <a:ea typeface="+mj-ea"/>
              </a:rPr>
              <a:t>３，読み方をかいてください</a:t>
            </a:r>
            <a:br>
              <a:rPr lang="en-US" altLang="ja-JP" dirty="0">
                <a:solidFill>
                  <a:srgbClr val="0070C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</a:br>
            <a:endParaRPr lang="en-US" altLang="ja-JP" dirty="0">
              <a:solidFill>
                <a:srgbClr val="0070C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  <a:p>
            <a:r>
              <a:rPr kumimoji="1" lang="ja-JP" altLang="en-US" dirty="0">
                <a:solidFill>
                  <a:srgbClr val="00B050"/>
                </a:solidFill>
                <a:latin typeface="+mn-ea"/>
              </a:rPr>
              <a:t>ヒント　悪いことが終わり、良いことが訪れること。</a:t>
            </a:r>
            <a:endParaRPr kumimoji="1" lang="en-US" altLang="ja-JP" dirty="0">
              <a:solidFill>
                <a:srgbClr val="00B05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DBAAFFE-13C0-42A4-99F5-00F552425B79}"/>
              </a:ext>
            </a:extLst>
          </p:cNvPr>
          <p:cNvSpPr/>
          <p:nvPr/>
        </p:nvSpPr>
        <p:spPr>
          <a:xfrm>
            <a:off x="5322650" y="1021899"/>
            <a:ext cx="1381536" cy="11493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3BC64B-4DC3-4AAF-A7E1-C67071FB018F}"/>
              </a:ext>
            </a:extLst>
          </p:cNvPr>
          <p:cNvSpPr txBox="1"/>
          <p:nvPr/>
        </p:nvSpPr>
        <p:spPr>
          <a:xfrm>
            <a:off x="1939664" y="5561884"/>
            <a:ext cx="614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+mj-ea"/>
                <a:ea typeface="+mj-ea"/>
              </a:rPr>
              <a:t>一陽来復（いちようらいふく）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734D2A8-3E6F-4E9A-8032-A424D085AA9E}"/>
              </a:ext>
            </a:extLst>
          </p:cNvPr>
          <p:cNvSpPr txBox="1"/>
          <p:nvPr/>
        </p:nvSpPr>
        <p:spPr>
          <a:xfrm>
            <a:off x="943365" y="5616907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答＝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C3E182A-F88B-4CCF-890B-71410B35132D}"/>
              </a:ext>
            </a:extLst>
          </p:cNvPr>
          <p:cNvCxnSpPr>
            <a:cxnSpLocks/>
          </p:cNvCxnSpPr>
          <p:nvPr/>
        </p:nvCxnSpPr>
        <p:spPr>
          <a:xfrm flipH="1">
            <a:off x="943365" y="2256121"/>
            <a:ext cx="903923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153CC17-A5A4-462C-BD57-C4BB5FC2BB2C}"/>
              </a:ext>
            </a:extLst>
          </p:cNvPr>
          <p:cNvSpPr txBox="1"/>
          <p:nvPr/>
        </p:nvSpPr>
        <p:spPr>
          <a:xfrm>
            <a:off x="9074727" y="6201682"/>
            <a:ext cx="161692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次の問題へ</a:t>
            </a:r>
          </a:p>
        </p:txBody>
      </p:sp>
      <p:pic>
        <p:nvPicPr>
          <p:cNvPr id="11" name="図 10" descr="ケーキ, テーブル, 座る, 明かり が含まれている画像&#10;&#10;自動的に生成された説明">
            <a:extLst>
              <a:ext uri="{FF2B5EF4-FFF2-40B4-BE49-F238E27FC236}">
                <a16:creationId xmlns:a16="http://schemas.microsoft.com/office/drawing/2014/main" id="{1B09C15C-2ACC-45B6-BD5F-FC1E50B53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241" y="1643238"/>
            <a:ext cx="8551813" cy="357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23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264334-1F4C-412D-ABDB-D68F821F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3" y="982132"/>
            <a:ext cx="9601196" cy="1303867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9600" dirty="0"/>
              <a:t>　問</a:t>
            </a:r>
            <a:r>
              <a:rPr kumimoji="1" lang="en-US" altLang="ja-JP" sz="9600" dirty="0"/>
              <a:t>5</a:t>
            </a:r>
            <a:r>
              <a:rPr kumimoji="1" lang="ja-JP" altLang="en-US" sz="9600" dirty="0"/>
              <a:t>　合　　奇　　　</a:t>
            </a:r>
            <a:endParaRPr kumimoji="1" lang="ja-JP" altLang="en-US" sz="9600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E783CE-470D-4F85-86CC-E82383FA1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729" y="2646423"/>
            <a:ext cx="6432672" cy="2805002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>
                <a:solidFill>
                  <a:srgbClr val="0070C0"/>
                </a:solidFill>
                <a:latin typeface="+mj-ea"/>
                <a:ea typeface="+mj-ea"/>
              </a:rPr>
              <a:t>１，解答用紙に問題を写してください</a:t>
            </a:r>
            <a:endParaRPr kumimoji="1" lang="en-US" altLang="ja-JP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+mj-ea"/>
                <a:ea typeface="+mj-ea"/>
              </a:rPr>
              <a:t>２，□を漢字で穴埋めしてください</a:t>
            </a:r>
            <a:endParaRPr lang="en-US" altLang="ja-JP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+mj-ea"/>
                <a:ea typeface="+mj-ea"/>
              </a:rPr>
              <a:t>３，読み方をかいてください</a:t>
            </a:r>
            <a:br>
              <a:rPr lang="en-US" altLang="ja-JP" dirty="0">
                <a:solidFill>
                  <a:srgbClr val="0070C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</a:br>
            <a:endParaRPr lang="en-US" altLang="ja-JP" dirty="0">
              <a:solidFill>
                <a:srgbClr val="0070C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  <a:p>
            <a:r>
              <a:rPr kumimoji="1" lang="ja-JP" altLang="en-US" dirty="0">
                <a:solidFill>
                  <a:srgbClr val="00B050"/>
                </a:solidFill>
                <a:latin typeface="+mn-ea"/>
              </a:rPr>
              <a:t>ヒント　</a:t>
            </a:r>
            <a:r>
              <a:rPr kumimoji="1" lang="ja-JP" altLang="en-US" sz="2400" dirty="0">
                <a:solidFill>
                  <a:srgbClr val="00B050"/>
                </a:solidFill>
                <a:latin typeface="+mn-ea"/>
              </a:rPr>
              <a:t>人と人とが和合するもしないも</a:t>
            </a:r>
            <a:endParaRPr kumimoji="1" lang="en-US" altLang="ja-JP" sz="2400" dirty="0">
              <a:solidFill>
                <a:srgbClr val="00B050"/>
              </a:solidFill>
              <a:latin typeface="+mn-ea"/>
            </a:endParaRPr>
          </a:p>
          <a:p>
            <a:pPr marL="0" indent="0">
              <a:buNone/>
            </a:pPr>
            <a:r>
              <a:rPr kumimoji="1" lang="ja-JP" altLang="en-US" sz="2400" dirty="0">
                <a:solidFill>
                  <a:srgbClr val="00B050"/>
                </a:solidFill>
                <a:latin typeface="+mn-ea"/>
              </a:rPr>
              <a:t>　　　　　　　　　すべて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めぐり合わせによるもの</a:t>
            </a:r>
            <a:r>
              <a:rPr kumimoji="1" lang="ja-JP" altLang="en-US" sz="2400" dirty="0">
                <a:solidFill>
                  <a:srgbClr val="00B050"/>
                </a:solidFill>
                <a:latin typeface="+mn-ea"/>
              </a:rPr>
              <a:t>　　　　　</a:t>
            </a:r>
            <a:endParaRPr kumimoji="1" lang="en-US" altLang="ja-JP" sz="2400" dirty="0">
              <a:solidFill>
                <a:srgbClr val="00B05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DBAAFFE-13C0-42A4-99F5-00F552425B79}"/>
              </a:ext>
            </a:extLst>
          </p:cNvPr>
          <p:cNvSpPr/>
          <p:nvPr/>
        </p:nvSpPr>
        <p:spPr>
          <a:xfrm>
            <a:off x="5360076" y="991680"/>
            <a:ext cx="1381536" cy="11493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3BC64B-4DC3-4AAF-A7E1-C67071FB018F}"/>
              </a:ext>
            </a:extLst>
          </p:cNvPr>
          <p:cNvSpPr txBox="1"/>
          <p:nvPr/>
        </p:nvSpPr>
        <p:spPr>
          <a:xfrm>
            <a:off x="1939664" y="5561884"/>
            <a:ext cx="614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+mj-ea"/>
                <a:ea typeface="+mj-ea"/>
              </a:rPr>
              <a:t>合縁奇縁（あいえんきえん）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734D2A8-3E6F-4E9A-8032-A424D085AA9E}"/>
              </a:ext>
            </a:extLst>
          </p:cNvPr>
          <p:cNvSpPr txBox="1"/>
          <p:nvPr/>
        </p:nvSpPr>
        <p:spPr>
          <a:xfrm>
            <a:off x="840871" y="5616907"/>
            <a:ext cx="1205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答＝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C3E182A-F88B-4CCF-890B-71410B35132D}"/>
              </a:ext>
            </a:extLst>
          </p:cNvPr>
          <p:cNvCxnSpPr>
            <a:cxnSpLocks/>
          </p:cNvCxnSpPr>
          <p:nvPr/>
        </p:nvCxnSpPr>
        <p:spPr>
          <a:xfrm flipH="1">
            <a:off x="943365" y="2256121"/>
            <a:ext cx="903923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153CC17-A5A4-462C-BD57-C4BB5FC2BB2C}"/>
              </a:ext>
            </a:extLst>
          </p:cNvPr>
          <p:cNvSpPr txBox="1"/>
          <p:nvPr/>
        </p:nvSpPr>
        <p:spPr>
          <a:xfrm>
            <a:off x="9074727" y="6201682"/>
            <a:ext cx="161692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次の問題へ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F008054-EB24-413B-A6AB-985D2D1A0F30}"/>
              </a:ext>
            </a:extLst>
          </p:cNvPr>
          <p:cNvSpPr/>
          <p:nvPr/>
        </p:nvSpPr>
        <p:spPr>
          <a:xfrm>
            <a:off x="8140054" y="1000192"/>
            <a:ext cx="1381536" cy="11493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 descr="おもちゃ, 人形, レゴ が含まれている画像&#10;&#10;自動的に生成された説明">
            <a:extLst>
              <a:ext uri="{FF2B5EF4-FFF2-40B4-BE49-F238E27FC236}">
                <a16:creationId xmlns:a16="http://schemas.microsoft.com/office/drawing/2014/main" id="{4907C8DD-ECB3-4CB2-87F8-FD047BE01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340" y="2451684"/>
            <a:ext cx="3482963" cy="372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90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264334-1F4C-412D-ABDB-D68F821F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3" y="982132"/>
            <a:ext cx="9601196" cy="1303867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9600" dirty="0"/>
              <a:t>　問</a:t>
            </a:r>
            <a:r>
              <a:rPr lang="en-US" altLang="ja-JP" sz="9600" dirty="0"/>
              <a:t>6</a:t>
            </a:r>
            <a:r>
              <a:rPr lang="ja-JP" altLang="en-US" sz="9600" dirty="0"/>
              <a:t>　猛　　伏草</a:t>
            </a:r>
            <a:r>
              <a:rPr kumimoji="1" lang="ja-JP" altLang="en-US" sz="9600" dirty="0"/>
              <a:t>　　　　　　</a:t>
            </a:r>
            <a:endParaRPr kumimoji="1" lang="ja-JP" altLang="en-US" sz="9600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E783CE-470D-4F85-86CC-E82383FA1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729" y="2646423"/>
            <a:ext cx="7042272" cy="2805002"/>
          </a:xfrm>
        </p:spPr>
        <p:txBody>
          <a:bodyPr/>
          <a:lstStyle/>
          <a:p>
            <a:r>
              <a:rPr kumimoji="1" lang="ja-JP" altLang="en-US" dirty="0">
                <a:solidFill>
                  <a:srgbClr val="0070C0"/>
                </a:solidFill>
                <a:latin typeface="+mj-ea"/>
                <a:ea typeface="+mj-ea"/>
              </a:rPr>
              <a:t>１，解答用紙に問題を写してください</a:t>
            </a:r>
            <a:endParaRPr kumimoji="1" lang="en-US" altLang="ja-JP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+mj-ea"/>
                <a:ea typeface="+mj-ea"/>
              </a:rPr>
              <a:t>２，□を漢字で穴埋めしてください</a:t>
            </a:r>
            <a:endParaRPr lang="en-US" altLang="ja-JP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+mj-ea"/>
                <a:ea typeface="+mj-ea"/>
              </a:rPr>
              <a:t>３，読み方をかいてください</a:t>
            </a:r>
            <a:br>
              <a:rPr lang="en-US" altLang="ja-JP" dirty="0">
                <a:solidFill>
                  <a:srgbClr val="0070C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</a:br>
            <a:endParaRPr lang="en-US" altLang="ja-JP" dirty="0">
              <a:solidFill>
                <a:srgbClr val="0070C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  <a:p>
            <a:r>
              <a:rPr kumimoji="1" lang="ja-JP" altLang="en-US" dirty="0">
                <a:solidFill>
                  <a:srgbClr val="00B050"/>
                </a:solidFill>
                <a:latin typeface="+mn-ea"/>
              </a:rPr>
              <a:t>ヒント　才能のあるものは、いずれ世に出る</a:t>
            </a:r>
            <a:endParaRPr kumimoji="1" lang="en-US" altLang="ja-JP" dirty="0">
              <a:solidFill>
                <a:srgbClr val="00B05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DBAAFFE-13C0-42A4-99F5-00F552425B79}"/>
              </a:ext>
            </a:extLst>
          </p:cNvPr>
          <p:cNvSpPr/>
          <p:nvPr/>
        </p:nvSpPr>
        <p:spPr>
          <a:xfrm>
            <a:off x="5278517" y="967649"/>
            <a:ext cx="1381536" cy="11493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3BC64B-4DC3-4AAF-A7E1-C67071FB018F}"/>
              </a:ext>
            </a:extLst>
          </p:cNvPr>
          <p:cNvSpPr txBox="1"/>
          <p:nvPr/>
        </p:nvSpPr>
        <p:spPr>
          <a:xfrm>
            <a:off x="1939664" y="5561884"/>
            <a:ext cx="614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+mj-ea"/>
                <a:ea typeface="+mj-ea"/>
              </a:rPr>
              <a:t>猛虎伏草（もうこふくそう）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734D2A8-3E6F-4E9A-8032-A424D085AA9E}"/>
              </a:ext>
            </a:extLst>
          </p:cNvPr>
          <p:cNvSpPr txBox="1"/>
          <p:nvPr/>
        </p:nvSpPr>
        <p:spPr>
          <a:xfrm>
            <a:off x="840871" y="5616907"/>
            <a:ext cx="1205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答＝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C3E182A-F88B-4CCF-890B-71410B35132D}"/>
              </a:ext>
            </a:extLst>
          </p:cNvPr>
          <p:cNvCxnSpPr>
            <a:cxnSpLocks/>
          </p:cNvCxnSpPr>
          <p:nvPr/>
        </p:nvCxnSpPr>
        <p:spPr>
          <a:xfrm flipH="1">
            <a:off x="954653" y="2282431"/>
            <a:ext cx="903923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153CC17-A5A4-462C-BD57-C4BB5FC2BB2C}"/>
              </a:ext>
            </a:extLst>
          </p:cNvPr>
          <p:cNvSpPr txBox="1"/>
          <p:nvPr/>
        </p:nvSpPr>
        <p:spPr>
          <a:xfrm>
            <a:off x="9074727" y="6201682"/>
            <a:ext cx="161692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次の問題へ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7D706AA-10F9-41A1-8148-26BB82E935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1"/>
          <a:stretch/>
        </p:blipFill>
        <p:spPr>
          <a:xfrm>
            <a:off x="6828277" y="2381784"/>
            <a:ext cx="3863370" cy="363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70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TM02900720[[fn=インテグラル]]</Template>
  <TotalTime>1456</TotalTime>
  <Words>1149</Words>
  <Application>Microsoft Office PowerPoint</Application>
  <PresentationFormat>ワイド画面</PresentationFormat>
  <Paragraphs>190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0" baseType="lpstr">
      <vt:lpstr>AR Pゴシック体S</vt:lpstr>
      <vt:lpstr>ＭＳ Ｐゴシック</vt:lpstr>
      <vt:lpstr>Calibri</vt:lpstr>
      <vt:lpstr>Calibri Light</vt:lpstr>
      <vt:lpstr>Wingdings 2</vt:lpstr>
      <vt:lpstr>HDOfficeLightV0</vt:lpstr>
      <vt:lpstr>PowerPoint プレゼンテーション</vt:lpstr>
      <vt:lpstr>それでは「問題」スタートします</vt:lpstr>
      <vt:lpstr>PowerPoint プレゼンテーション</vt:lpstr>
      <vt:lpstr>　問１　喜怒哀</vt:lpstr>
      <vt:lpstr>　問２　群雄　　拠</vt:lpstr>
      <vt:lpstr>　問3　百　　繚乱　</vt:lpstr>
      <vt:lpstr>　問4　一　　来復　</vt:lpstr>
      <vt:lpstr>　問5　合　　奇　　　</vt:lpstr>
      <vt:lpstr>　問6　猛　　伏草　　　　　　</vt:lpstr>
      <vt:lpstr>　問７　　　息吐　　　　　　</vt:lpstr>
      <vt:lpstr>　問8　意気　　天　　　　　　</vt:lpstr>
      <vt:lpstr>　問9　　　日　　主　　　　　　</vt:lpstr>
      <vt:lpstr>　問10　偕　　同穴　　　　　</vt:lpstr>
      <vt:lpstr>　問11　　子博　　　　　　　</vt:lpstr>
      <vt:lpstr>　問12　臥　　嘗　　　　　　　　　</vt:lpstr>
      <vt:lpstr>　問13　　　中送　　　　　　　　　</vt:lpstr>
      <vt:lpstr>　問14　三平二　　　　　　　　　</vt:lpstr>
      <vt:lpstr>　問15　　三　　四　　　　　　　　　</vt:lpstr>
      <vt:lpstr>　問16　言　　自若　　　　　　　　　</vt:lpstr>
      <vt:lpstr>　問17　漱　　枕流　　　　　　　　　</vt:lpstr>
      <vt:lpstr>　問18　破顔　　笑　　　　　　　　　</vt:lpstr>
      <vt:lpstr>　問19　我　　者羅　　　　　　　　　</vt:lpstr>
      <vt:lpstr>　問20　切　　偲　　　　　　　　　</vt:lpstr>
      <vt:lpstr>頭の体操終わります  お疲れさまでした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澤井 勝之</dc:creator>
  <cp:lastModifiedBy>澤井 勝之</cp:lastModifiedBy>
  <cp:revision>63</cp:revision>
  <dcterms:created xsi:type="dcterms:W3CDTF">2022-02-27T23:27:46Z</dcterms:created>
  <dcterms:modified xsi:type="dcterms:W3CDTF">2022-04-24T08:01:34Z</dcterms:modified>
</cp:coreProperties>
</file>