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2" r:id="rId24"/>
    <p:sldId id="283" r:id="rId25"/>
    <p:sldId id="284" r:id="rId26"/>
    <p:sldId id="285" r:id="rId27"/>
    <p:sldId id="281" r:id="rId28"/>
    <p:sldId id="279" r:id="rId29"/>
    <p:sldId id="277" r:id="rId30"/>
    <p:sldId id="28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2A00156-3E5C-465F-9B20-75257FB7026D}" type="datetimeFigureOut">
              <a:rPr kumimoji="1" lang="ja-JP" altLang="en-US" smtClean="0"/>
              <a:t>2022/3/6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35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1" name="click.wav"/>
          </p:stSnd>
        </p:sndAc>
      </p:transition>
    </mc:Choice>
    <mc:Fallback xmlns="">
      <p:transition spd="med">
        <p:fade/>
        <p:sndAc>
          <p:stSnd>
            <p:snd r:embed="rId5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2022/3/6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087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1" name="click.wav"/>
          </p:stSnd>
        </p:sndAc>
      </p:transition>
    </mc:Choice>
    <mc:Fallback xmlns="">
      <p:transition spd="med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365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418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857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59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030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90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1" name="click.wav"/>
          </p:stSnd>
        </p:sndAc>
      </p:transition>
    </mc:Choice>
    <mc:Fallback xmlns="">
      <p:transition spd="med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8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1" name="click.wav"/>
          </p:stSnd>
        </p:sndAc>
      </p:transition>
    </mc:Choice>
    <mc:Fallback xmlns="">
      <p:transition spd="med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56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1" name="click.wav"/>
          </p:stSnd>
        </p:sndAc>
      </p:transition>
    </mc:Choice>
    <mc:Fallback xmlns="">
      <p:transition spd="med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10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1" name="click.wav"/>
          </p:stSnd>
        </p:sndAc>
      </p:transition>
    </mc:Choice>
    <mc:Fallback xmlns="">
      <p:transition spd="med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2022/3/6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113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1" name="click.wav"/>
          </p:stSnd>
        </p:sndAc>
      </p:transition>
    </mc:Choice>
    <mc:Fallback xmlns="">
      <p:transition spd="med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2022/3/6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5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1" name="click.wav"/>
          </p:stSnd>
        </p:sndAc>
      </p:transition>
    </mc:Choice>
    <mc:Fallback xmlns="">
      <p:transition spd="med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2022/3/6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64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1" name="click.wav"/>
          </p:stSnd>
        </p:sndAc>
      </p:transition>
    </mc:Choice>
    <mc:Fallback xmlns="">
      <p:transition spd="med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2022/3/6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645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1" name="click.wav"/>
          </p:stSnd>
        </p:sndAc>
      </p:transition>
    </mc:Choice>
    <mc:Fallback xmlns="">
      <p:transition spd="med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2022/3/6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88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1" name="click.wav"/>
          </p:stSnd>
        </p:sndAc>
      </p:transition>
    </mc:Choice>
    <mc:Fallback xmlns="">
      <p:transition spd="med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2022/3/6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40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1" name="click.wav"/>
          </p:stSnd>
        </p:sndAc>
      </p:transition>
    </mc:Choice>
    <mc:Fallback xmlns="">
      <p:transition spd="med">
        <p:fade/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2A00156-3E5C-465F-9B20-75257FB7026D}" type="datetimeFigureOut">
              <a:rPr kumimoji="1" lang="ja-JP" altLang="en-US" smtClean="0"/>
              <a:t>2022/3/6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129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19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kumimoji="1"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sports-day-000892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rlmary.jp/gallery/materials-30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katsushika-hokusai-0010913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44534236@N00/1689551910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couple-domestic-violence-001452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iddleeastmonitor.com/20170505-putins-secret-weapon-in-syria-sunni-muslim-chechen-force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.goo.ne.jp/spanske_stol/e/3cb18904e678d55ddd4c7bf76a4b8b0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asagawa-brand.co.jp/tada/detail.php?id=1057&amp;cid=10&amp;cid2=4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graduation-school-0006076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rice-bowl-0008646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s/arte-rodin-auguste-bronce-famosos-1301872/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publicdomainq.net/marathon-competitors-000613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anhumondai.blogspot.com/2016/11/800.html?spref=p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ja/%E3%82%B9%E3%83%88%E3%83%A9%E3%82%A4%E3%83%97-%E8%99%8E-%E5%8B%95%E7%89%A9-%E5%B0%BE-%E5%93%BA%E4%B9%B3%E5%8B%95%E7%89%A9-%E7%8B%A9%E7%8C%9F-prowling-%E7%8C%AB-4830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thunderstorm-weather-0006648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fruits-food-002147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homemaker-eating-000329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woman-sleeping-0002384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old-couple-0013524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vegetables-food-0017782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ko/photos/%EC%83%9D%EA%B0%81%ED%95%98%EB%8A%94-%EC%82%AC%EB%9E%8C-%EB%A1%9C%EB%8C%95-%EC%A1%B0%EA%B0%81-2812897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.livedoor.jp/osaki1ban/?p=2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hyperlink" Target="https://www.flickr.com/photos/68532869@N08/1654331971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irinuke.com/portrait/sen-no-riky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ahag.net/002547-three-kingdom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raphicdesign.stackexchange.com/questions/68474/trouble-with-closing-pen-tool-lines-in-illustrator-for-vector-illustration/6983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rose-flower-0002657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handcuff-crime-hands-0008667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children-girls-friends-0021461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8BC8EFE-0F49-47BB-A31A-21B2BC915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72" y="1877577"/>
            <a:ext cx="6096000" cy="406717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0EE5769-AD71-4527-8881-2355245906B3}"/>
              </a:ext>
            </a:extLst>
          </p:cNvPr>
          <p:cNvSpPr/>
          <p:nvPr/>
        </p:nvSpPr>
        <p:spPr>
          <a:xfrm>
            <a:off x="1219072" y="913248"/>
            <a:ext cx="9329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ja-JP" altLang="en-US" sz="5400" b="1" dirty="0">
                <a:ln/>
                <a:solidFill>
                  <a:schemeClr val="accent3"/>
                </a:solidFill>
              </a:rPr>
              <a:t>四文字熟語の穴埋め問題２５問</a:t>
            </a:r>
            <a:endParaRPr lang="ja-JP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86068D8-E1BD-4AC5-97FD-59CB33B68401}"/>
              </a:ext>
            </a:extLst>
          </p:cNvPr>
          <p:cNvSpPr txBox="1"/>
          <p:nvPr/>
        </p:nvSpPr>
        <p:spPr>
          <a:xfrm>
            <a:off x="7580377" y="2056686"/>
            <a:ext cx="339255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/>
              <a:t>解答用紙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１）問題を□□□□の中に書いて　　下さい。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２）□（空白）を漢字で埋めてくだ　　　　さい（</a:t>
            </a:r>
            <a:r>
              <a:rPr kumimoji="1" lang="en-US" altLang="ja-JP" b="1" dirty="0"/>
              <a:t>1</a:t>
            </a:r>
            <a:r>
              <a:rPr kumimoji="1" lang="ja-JP" altLang="en-US" b="1" dirty="0"/>
              <a:t>字）</a:t>
            </a:r>
            <a:br>
              <a:rPr kumimoji="1" lang="en-US" altLang="ja-JP" b="1" dirty="0"/>
            </a:br>
            <a:endParaRPr kumimoji="1" lang="en-US" altLang="ja-JP" b="1" dirty="0"/>
          </a:p>
          <a:p>
            <a:r>
              <a:rPr kumimoji="1" lang="ja-JP" altLang="en-US" b="1" dirty="0"/>
              <a:t>３）読み方を書いて下さい。</a:t>
            </a:r>
            <a:endParaRPr kumimoji="1" lang="en-US" altLang="ja-JP" b="1" dirty="0"/>
          </a:p>
          <a:p>
            <a:endParaRPr kumimoji="1" lang="en-US" altLang="ja-JP" dirty="0"/>
          </a:p>
          <a:p>
            <a:r>
              <a:rPr kumimoji="1" lang="ja-JP" altLang="en-US" dirty="0">
                <a:solidFill>
                  <a:srgbClr val="FF0000"/>
                </a:solidFill>
              </a:rPr>
              <a:t>穴埋め漢字２点、読み２点、全部正解すると１００点です。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あなたは何点とれますか？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　　　</a:t>
            </a:r>
            <a:r>
              <a:rPr kumimoji="1" lang="ja-JP" altLang="en-US" dirty="0">
                <a:solidFill>
                  <a:srgbClr val="00B050"/>
                </a:solidFill>
              </a:rPr>
              <a:t>　ロダン・パソコン・スクール</a:t>
            </a:r>
            <a:endParaRPr kumimoji="1" lang="en-US" altLang="ja-JP" dirty="0">
              <a:solidFill>
                <a:srgbClr val="00B050"/>
              </a:solidFill>
            </a:endParaRPr>
          </a:p>
          <a:p>
            <a:br>
              <a:rPr kumimoji="1" lang="en-US" altLang="ja-JP" dirty="0"/>
            </a:b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6107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9637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問８　切磋琢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友人同士が互いに励まし合い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　競争し合って、共に向上すること。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8839200" y="1004715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9BE6698-CE58-4C73-8BE8-F9738D981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46504" y="3089520"/>
            <a:ext cx="3150094" cy="232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18926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9637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問９　捲土　　来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一度敗れたり失敗したりした者が、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再び勢いを盛り返して巻き返すことのたとえ。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7580244" y="1016680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439DD6D-7CE1-49C6-9A69-6757B796B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71620" y="290412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94583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9637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10 </a:t>
            </a:r>
            <a:r>
              <a:rPr kumimoji="1" lang="ja-JP" altLang="en-US" sz="9600" dirty="0"/>
              <a:t>呉越同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仲の悪い者同士や敵味方が、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　　　同じ場所や境遇にいること。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8759688" y="973979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9B2EE35-3B20-42D7-AE71-A5B6D4639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00185" y="3092909"/>
            <a:ext cx="3097901" cy="271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74881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9637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11 </a:t>
            </a:r>
            <a:r>
              <a:rPr kumimoji="1" lang="ja-JP" altLang="en-US" sz="9600" dirty="0"/>
              <a:t>森羅　　象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天地間に存在する、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　数限りないすべてのもの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7421218" y="1018704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BC2D101-9D09-4C11-9690-64351771C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17875" y="2706587"/>
            <a:ext cx="5274125" cy="35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70689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9637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12 </a:t>
            </a:r>
            <a:r>
              <a:rPr kumimoji="1" lang="ja-JP" altLang="en-US" sz="9600" dirty="0"/>
              <a:t>　反面教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悪い面の見本で、それを見ると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そうなってはいけないと教えられる人や事例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9515062" y="1003739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528587B-4920-4966-986E-67EA9E1E6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488054" y="3234020"/>
            <a:ext cx="3732064" cy="261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05297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9637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13 </a:t>
            </a:r>
            <a:r>
              <a:rPr kumimoji="1" lang="ja-JP" altLang="en-US" sz="9600" dirty="0"/>
              <a:t>言語　　断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982476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言葉に表せないほど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　あまりにひどいこと。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　とんでもないこと。もってのほか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7447721" y="1018704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AEBA09E-FAC0-4D48-8B03-6838DBAA6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40925" y="3616248"/>
            <a:ext cx="3600359" cy="24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57895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9" y="1121164"/>
            <a:ext cx="10737572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14 </a:t>
            </a:r>
            <a:r>
              <a:rPr kumimoji="1" lang="ja-JP" altLang="en-US" sz="9600" dirty="0"/>
              <a:t>　大　　名分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ある行為のよりどころとなる</a:t>
            </a:r>
            <a:br>
              <a:rPr lang="en-US" altLang="ja-JP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正当な理由や道理。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6347792" y="1043495"/>
            <a:ext cx="1408040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0B80604-9604-47BB-8869-AE7ACAE42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23297" y="3625140"/>
            <a:ext cx="3119075" cy="233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97329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8" y="1121164"/>
            <a:ext cx="10949607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15 </a:t>
            </a:r>
            <a:r>
              <a:rPr kumimoji="1" lang="ja-JP" altLang="en-US" sz="9600" dirty="0"/>
              <a:t>　七転八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何度失敗してもくじけず、</a:t>
            </a:r>
            <a:br>
              <a:rPr lang="en-US" altLang="ja-JP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立ち上がって努力すること。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8799444" y="1043495"/>
            <a:ext cx="1408040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BA471F3-E42F-4CEE-AE1D-45218AF82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85704" y="2930853"/>
            <a:ext cx="3156668" cy="30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1017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92" y="907683"/>
            <a:ext cx="10923103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16 </a:t>
            </a:r>
            <a:r>
              <a:rPr kumimoji="1" lang="ja-JP" altLang="en-US" sz="9600" dirty="0"/>
              <a:t>初志貫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初めに心に決めた志を</a:t>
            </a:r>
            <a:br>
              <a:rPr lang="en-US" altLang="ja-JP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　最後まで貫き通すこと。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7977810" y="905659"/>
            <a:ext cx="1408040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49345A9-8F05-415C-9123-55D97ED25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401994" y="2950172"/>
            <a:ext cx="3967711" cy="300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46664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9" y="1121164"/>
            <a:ext cx="10618302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17</a:t>
            </a:r>
            <a:r>
              <a:rPr kumimoji="1" lang="ja-JP" altLang="en-US" sz="9600" dirty="0"/>
              <a:t>　大器　　成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大人物は遅れて頭角を現す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7248941" y="1043495"/>
            <a:ext cx="1408040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448FB4D-7174-43CF-BCDC-6CF30E3F4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48598" y="3655026"/>
            <a:ext cx="3193774" cy="18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60715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F277F3-95B0-485B-B9DE-DFDA53F8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それ</a:t>
            </a:r>
            <a:r>
              <a:rPr kumimoji="1" lang="ja-JP" altLang="en-US"/>
              <a:t>では「問題」スタート</a:t>
            </a:r>
            <a:r>
              <a:rPr kumimoji="1" lang="ja-JP" altLang="en-US" dirty="0"/>
              <a:t>します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7BB744-49EF-4304-A07D-68DEDF40D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解答用紙と筆記具を用意してください。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CFC607D-897C-41EE-901F-119197EBC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49455" y="3163605"/>
            <a:ext cx="2607728" cy="27122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72BE971-FB24-413D-9526-77FD267B3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2988519" y="3040217"/>
            <a:ext cx="2153323" cy="283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4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 xmlns="">
      <p:transition spd="slow">
        <p:split orient="vert"/>
        <p:sndAc>
          <p:stSnd>
            <p:snd r:embed="rId7" name="click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9" y="1121164"/>
            <a:ext cx="10605050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18</a:t>
            </a:r>
            <a:r>
              <a:rPr kumimoji="1" lang="ja-JP" altLang="en-US" sz="9600" dirty="0"/>
              <a:t>　唯　　独尊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この世で、自分ほど偉いものは</a:t>
            </a:r>
            <a:br>
              <a:rPr lang="en-US" altLang="ja-JP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　　いないとうぬぼれること。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6096000" y="1043495"/>
            <a:ext cx="1408040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5A725B6-D226-4186-B81B-9D9380A1F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04897" y="3429000"/>
            <a:ext cx="3506442" cy="256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73331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9" y="1121164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19</a:t>
            </a:r>
            <a:r>
              <a:rPr kumimoji="1" lang="ja-JP" altLang="en-US" sz="9600" dirty="0"/>
              <a:t>　　　視眈々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3141502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強い者が機会をねらって形勢を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　うかがっているさま。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とらが獲物をねらって、鋭い目でじっと見下ろす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4833734" y="1040069"/>
            <a:ext cx="1408040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F547F0D-E484-4F57-B7E5-83A315788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85884" y="2820440"/>
            <a:ext cx="2933908" cy="32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99344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97" y="1128699"/>
            <a:ext cx="10538790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lang="en-US" altLang="ja-JP" sz="9600" dirty="0"/>
              <a:t>20</a:t>
            </a:r>
            <a:r>
              <a:rPr kumimoji="1" lang="ja-JP" altLang="en-US" sz="9600" dirty="0"/>
              <a:t>　付和　　同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他人の言動にすぐ同調すること。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7381461" y="1051030"/>
            <a:ext cx="1408040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1538D8D-5DBD-4987-BA5F-D1185DBA7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91477" y="2844031"/>
            <a:ext cx="3306610" cy="316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6911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97" y="1128699"/>
            <a:ext cx="10538790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lang="en-US" altLang="ja-JP" sz="9600" dirty="0"/>
              <a:t>21</a:t>
            </a:r>
            <a:r>
              <a:rPr kumimoji="1" lang="ja-JP" altLang="en-US" sz="9600" dirty="0"/>
              <a:t>　少　　多果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30487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健康十訓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</a:t>
            </a:r>
            <a:r>
              <a:rPr lang="ja-JP" altLang="en-US" dirty="0">
                <a:solidFill>
                  <a:schemeClr val="accent1">
                    <a:lumMod val="75000"/>
                  </a:schemeClr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（答え合わせの時はプリントを見てください）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6096000" y="1051030"/>
            <a:ext cx="1408040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31AFA04-1F14-466D-B259-A0063AC25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04040" y="2680563"/>
            <a:ext cx="3314596" cy="304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02690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97" y="1128699"/>
            <a:ext cx="10538790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lang="en-US" altLang="ja-JP" sz="9600" dirty="0"/>
              <a:t>22</a:t>
            </a:r>
            <a:r>
              <a:rPr kumimoji="1" lang="ja-JP" altLang="en-US" sz="9600" dirty="0"/>
              <a:t>　少食多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30487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健康十訓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</a:t>
            </a:r>
            <a:r>
              <a:rPr lang="ja-JP" altLang="en-US" dirty="0">
                <a:solidFill>
                  <a:schemeClr val="accent1">
                    <a:lumMod val="75000"/>
                  </a:schemeClr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（答え合わせの時はプリントを見てください）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8468140" y="1051030"/>
            <a:ext cx="1408040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043B9F9-CD15-4EDC-A536-211A2A55B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00813" y="3138501"/>
            <a:ext cx="2717135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16821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97" y="1128699"/>
            <a:ext cx="10538790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lang="en-US" altLang="ja-JP" sz="9600" dirty="0"/>
              <a:t>23</a:t>
            </a:r>
            <a:r>
              <a:rPr kumimoji="1" lang="ja-JP" altLang="en-US" sz="9600" dirty="0"/>
              <a:t>　少　　多眠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30487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健康十訓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</a:t>
            </a:r>
            <a:r>
              <a:rPr lang="ja-JP" altLang="en-US" dirty="0">
                <a:solidFill>
                  <a:schemeClr val="accent1">
                    <a:lumMod val="75000"/>
                  </a:schemeClr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（答え合わせの時はプリントを見てください）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6096000" y="1034465"/>
            <a:ext cx="1408040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63C7B05-260D-4310-95C6-4C1E49020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12544" y="3377040"/>
            <a:ext cx="3129828" cy="23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72625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97" y="1128699"/>
            <a:ext cx="10538790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lang="en-US" altLang="ja-JP" sz="9600" dirty="0"/>
              <a:t>24</a:t>
            </a:r>
            <a:r>
              <a:rPr kumimoji="1" lang="ja-JP" altLang="en-US" sz="9600" dirty="0"/>
              <a:t>　少　　多笑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30487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健康十訓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</a:t>
            </a:r>
            <a:r>
              <a:rPr lang="ja-JP" altLang="en-US" dirty="0">
                <a:solidFill>
                  <a:schemeClr val="accent1">
                    <a:lumMod val="75000"/>
                  </a:schemeClr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（答え合わせの時はプリントを見てください）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6096000" y="1051030"/>
            <a:ext cx="1408040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094660D-64FA-49E5-BDD2-6A113AB10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89351" y="3429000"/>
            <a:ext cx="3546336" cy="243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70381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97" y="1128699"/>
            <a:ext cx="10538790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lang="en-US" altLang="ja-JP" sz="9600" dirty="0"/>
              <a:t>25</a:t>
            </a:r>
            <a:r>
              <a:rPr kumimoji="1" lang="ja-JP" altLang="en-US" sz="9600" dirty="0"/>
              <a:t>　少</a:t>
            </a:r>
            <a:r>
              <a:rPr lang="ja-JP" altLang="en-US" sz="9600" dirty="0"/>
              <a:t>肉多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30487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健康十訓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</a:t>
            </a:r>
            <a:r>
              <a:rPr lang="ja-JP" altLang="en-US" dirty="0">
                <a:solidFill>
                  <a:schemeClr val="accent1">
                    <a:lumMod val="75000"/>
                  </a:schemeClr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（答え合わせの時はプリントを見てください）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8560905" y="1051030"/>
            <a:ext cx="1408040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499FB03-DB34-40DB-ADB5-1E52A86EE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483933" y="3236474"/>
            <a:ext cx="3558439" cy="264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14554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FB5FC0-D874-44D5-B68A-AEEA0EB6D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933" y="982132"/>
            <a:ext cx="9601196" cy="1303867"/>
          </a:xfrm>
        </p:spPr>
        <p:txBody>
          <a:bodyPr/>
          <a:lstStyle/>
          <a:p>
            <a:r>
              <a:rPr kumimoji="1" lang="ja-JP" altLang="en-US" dirty="0"/>
              <a:t>それでは解答を表示します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85CB2E-06E8-494C-80A8-1422E2442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穴埋め正解すれば２</a:t>
            </a:r>
            <a:r>
              <a:rPr lang="ja-JP" altLang="en-US" b="1" dirty="0"/>
              <a:t>点</a:t>
            </a:r>
            <a:endParaRPr lang="en-US" altLang="ja-JP" b="1" dirty="0"/>
          </a:p>
          <a:p>
            <a:r>
              <a:rPr lang="ja-JP" altLang="en-US" b="1" dirty="0"/>
              <a:t>読み方正解すれば２点</a:t>
            </a:r>
            <a:endParaRPr lang="en-US" altLang="ja-JP" b="1" dirty="0"/>
          </a:p>
          <a:p>
            <a:r>
              <a:rPr lang="ja-JP" altLang="en-US" b="1" dirty="0"/>
              <a:t>全部正解で１００点です</a:t>
            </a:r>
            <a:endParaRPr lang="en-US" altLang="ja-JP" b="1" dirty="0"/>
          </a:p>
          <a:p>
            <a:br>
              <a:rPr kumimoji="1" lang="en-US" altLang="ja-JP" dirty="0"/>
            </a:br>
            <a:r>
              <a:rPr kumimoji="1" lang="ja-JP" altLang="en-US" b="1" dirty="0">
                <a:solidFill>
                  <a:srgbClr val="FF0000"/>
                </a:solidFill>
              </a:rPr>
              <a:t>満点の人はホストに</a:t>
            </a:r>
            <a:br>
              <a:rPr kumimoji="1" lang="en-US" altLang="ja-JP" b="1" dirty="0">
                <a:solidFill>
                  <a:srgbClr val="FF0000"/>
                </a:solidFill>
              </a:rPr>
            </a:br>
            <a:r>
              <a:rPr kumimoji="1" lang="ja-JP" altLang="en-US" b="1" dirty="0">
                <a:solidFill>
                  <a:srgbClr val="FF0000"/>
                </a:solidFill>
              </a:rPr>
              <a:t>お知らせください</a:t>
            </a:r>
            <a:endParaRPr kumimoji="1" lang="en-US" altLang="ja-JP" b="1" dirty="0">
              <a:solidFill>
                <a:srgbClr val="FF0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7AEE239-93FA-4F2F-B469-2DA53CDB8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51568" y="2556932"/>
            <a:ext cx="2538205" cy="327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54866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19C0D7-F5AF-4AAF-B801-3FADFABFCBCD}"/>
              </a:ext>
            </a:extLst>
          </p:cNvPr>
          <p:cNvSpPr txBox="1"/>
          <p:nvPr/>
        </p:nvSpPr>
        <p:spPr>
          <a:xfrm>
            <a:off x="3995530" y="889629"/>
            <a:ext cx="4200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u="sng" dirty="0">
                <a:solidFill>
                  <a:srgbClr val="0070C0"/>
                </a:solidFill>
              </a:rPr>
              <a:t>四文字熟語クイズ解答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5C2FB55-5C38-4C62-8069-884D4283A852}"/>
              </a:ext>
            </a:extLst>
          </p:cNvPr>
          <p:cNvSpPr txBox="1"/>
          <p:nvPr/>
        </p:nvSpPr>
        <p:spPr>
          <a:xfrm>
            <a:off x="742121" y="1647991"/>
            <a:ext cx="5155096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700" b="1" dirty="0"/>
              <a:t>問１　風林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火</a:t>
            </a:r>
            <a:r>
              <a:rPr kumimoji="1" lang="ja-JP" altLang="en-US" sz="2700" b="1" dirty="0"/>
              <a:t>山（ふうりんかざん）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2</a:t>
            </a:r>
            <a:r>
              <a:rPr kumimoji="1" lang="ja-JP" altLang="en-US" sz="2700" b="1" dirty="0"/>
              <a:t>　一期一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会</a:t>
            </a:r>
            <a:r>
              <a:rPr kumimoji="1" lang="ja-JP" altLang="en-US" sz="2700" b="1" dirty="0"/>
              <a:t>（いちごいちえ）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3</a:t>
            </a:r>
            <a:r>
              <a:rPr kumimoji="1" lang="ja-JP" altLang="en-US" sz="2700" b="1" dirty="0"/>
              <a:t>　四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面</a:t>
            </a:r>
            <a:r>
              <a:rPr kumimoji="1" lang="ja-JP" altLang="en-US" sz="2700" b="1" dirty="0"/>
              <a:t>楚歌（しめんそか）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4</a:t>
            </a:r>
            <a:r>
              <a:rPr kumimoji="1" lang="ja-JP" altLang="en-US" sz="2700" b="1" dirty="0"/>
              <a:t>　諸行無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常</a:t>
            </a:r>
            <a:r>
              <a:rPr kumimoji="1" lang="ja-JP" altLang="en-US" sz="2700" b="1" dirty="0"/>
              <a:t>（しょぎょうむじょう）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5</a:t>
            </a:r>
            <a:r>
              <a:rPr kumimoji="1" lang="ja-JP" altLang="en-US" sz="2700" b="1" dirty="0"/>
              <a:t>　花鳥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風</a:t>
            </a:r>
            <a:r>
              <a:rPr kumimoji="1" lang="ja-JP" altLang="en-US" sz="2700" b="1" dirty="0"/>
              <a:t>月（かちょうふうげつ）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6</a:t>
            </a:r>
            <a:r>
              <a:rPr kumimoji="1" lang="ja-JP" altLang="en-US" sz="2700" b="1" dirty="0"/>
              <a:t>　因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果</a:t>
            </a:r>
            <a:r>
              <a:rPr kumimoji="1" lang="ja-JP" altLang="en-US" sz="2700" b="1" dirty="0"/>
              <a:t>応報（いんがおうほう）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7</a:t>
            </a:r>
            <a:r>
              <a:rPr kumimoji="1" lang="ja-JP" altLang="en-US" sz="2700" b="1" dirty="0"/>
              <a:t>　天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衣</a:t>
            </a:r>
            <a:r>
              <a:rPr kumimoji="1" lang="ja-JP" altLang="en-US" sz="2700" b="1" dirty="0"/>
              <a:t>無縫（てんいむほう）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8</a:t>
            </a:r>
            <a:r>
              <a:rPr kumimoji="1" lang="ja-JP" altLang="en-US" sz="2700" b="1" dirty="0"/>
              <a:t>　切磋琢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磨</a:t>
            </a:r>
            <a:r>
              <a:rPr kumimoji="1" lang="ja-JP" altLang="en-US" sz="2700" b="1" dirty="0"/>
              <a:t>（せっさたくま）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9</a:t>
            </a:r>
            <a:r>
              <a:rPr kumimoji="1" lang="ja-JP" altLang="en-US" sz="2700" b="1" dirty="0"/>
              <a:t>　捲土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重</a:t>
            </a:r>
            <a:r>
              <a:rPr kumimoji="1" lang="ja-JP" altLang="en-US" sz="2700" b="1" dirty="0"/>
              <a:t>来（けんどちょうらい）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　　　 （けんどじゅうらい）も正解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10</a:t>
            </a:r>
            <a:r>
              <a:rPr kumimoji="1" lang="ja-JP" altLang="en-US" sz="2700" b="1" dirty="0"/>
              <a:t>　呉越同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舟</a:t>
            </a:r>
            <a:r>
              <a:rPr kumimoji="1" lang="ja-JP" altLang="en-US" sz="2700" b="1" dirty="0"/>
              <a:t>（ごえつどうしゅう）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90A6288-306E-4645-B2EF-E49280E79711}"/>
              </a:ext>
            </a:extLst>
          </p:cNvPr>
          <p:cNvSpPr txBox="1"/>
          <p:nvPr/>
        </p:nvSpPr>
        <p:spPr>
          <a:xfrm>
            <a:off x="5897217" y="1615038"/>
            <a:ext cx="51550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11</a:t>
            </a:r>
            <a:r>
              <a:rPr kumimoji="1" lang="ja-JP" altLang="en-US" sz="2700" b="1" dirty="0"/>
              <a:t>　森羅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万</a:t>
            </a:r>
            <a:r>
              <a:rPr kumimoji="1" lang="ja-JP" altLang="en-US" sz="2700" b="1" dirty="0"/>
              <a:t>象（しんらばんしょう）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12</a:t>
            </a:r>
            <a:r>
              <a:rPr kumimoji="1" lang="ja-JP" altLang="en-US" sz="2700" b="1" dirty="0"/>
              <a:t>　反面教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師</a:t>
            </a:r>
            <a:r>
              <a:rPr kumimoji="1" lang="ja-JP" altLang="en-US" sz="2700" b="1" dirty="0"/>
              <a:t>（はんめんきょうし）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13</a:t>
            </a:r>
            <a:r>
              <a:rPr kumimoji="1" lang="ja-JP" altLang="en-US" sz="2700" b="1" dirty="0"/>
              <a:t>　言語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道</a:t>
            </a:r>
            <a:r>
              <a:rPr kumimoji="1" lang="ja-JP" altLang="en-US" sz="2700" b="1" dirty="0"/>
              <a:t>断（ごんごどうだん）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15</a:t>
            </a:r>
            <a:r>
              <a:rPr kumimoji="1" lang="ja-JP" altLang="en-US" sz="2700" b="1" dirty="0"/>
              <a:t>　七転八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起</a:t>
            </a:r>
            <a:r>
              <a:rPr kumimoji="1" lang="ja-JP" altLang="en-US" sz="2700" b="1" dirty="0"/>
              <a:t>（しちてんはっき）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14</a:t>
            </a:r>
            <a:r>
              <a:rPr kumimoji="1" lang="ja-JP" altLang="en-US" sz="2700" b="1" dirty="0"/>
              <a:t>　大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義</a:t>
            </a:r>
            <a:r>
              <a:rPr kumimoji="1" lang="ja-JP" altLang="en-US" sz="2700" b="1" dirty="0"/>
              <a:t>名分（たいぎめいぶん）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16</a:t>
            </a:r>
            <a:r>
              <a:rPr kumimoji="1" lang="ja-JP" altLang="en-US" sz="2700" b="1" dirty="0"/>
              <a:t>　初志貫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徹</a:t>
            </a:r>
            <a:r>
              <a:rPr kumimoji="1" lang="ja-JP" altLang="en-US" sz="2700" b="1" dirty="0"/>
              <a:t>（しょしかんてつ）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17</a:t>
            </a:r>
            <a:r>
              <a:rPr kumimoji="1" lang="ja-JP" altLang="en-US" sz="2700" b="1" dirty="0"/>
              <a:t>　大器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晩</a:t>
            </a:r>
            <a:r>
              <a:rPr kumimoji="1" lang="ja-JP" altLang="en-US" sz="2700" b="1" dirty="0"/>
              <a:t>成（たいきばんせい）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18</a:t>
            </a:r>
            <a:r>
              <a:rPr kumimoji="1" lang="ja-JP" altLang="en-US" sz="2700" b="1" dirty="0"/>
              <a:t>　唯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我</a:t>
            </a:r>
            <a:r>
              <a:rPr kumimoji="1" lang="ja-JP" altLang="en-US" sz="2700" b="1" dirty="0"/>
              <a:t>独尊（ゆいがどくそん）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19</a:t>
            </a:r>
            <a:r>
              <a:rPr kumimoji="1" lang="ja-JP" altLang="en-US" sz="2700" b="1" dirty="0"/>
              <a:t>　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虎</a:t>
            </a:r>
            <a:r>
              <a:rPr kumimoji="1" lang="ja-JP" altLang="en-US" sz="2700" b="1" dirty="0"/>
              <a:t>視耽耽（こしたんたん）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20</a:t>
            </a:r>
            <a:r>
              <a:rPr kumimoji="1" lang="ja-JP" altLang="en-US" sz="2700" b="1" dirty="0"/>
              <a:t>　付和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雷</a:t>
            </a:r>
            <a:r>
              <a:rPr kumimoji="1" lang="ja-JP" altLang="en-US" sz="2700" b="1" dirty="0"/>
              <a:t>同（ふわらいどう）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26C587-B5E5-4F89-A8F9-59E44A6EDB06}"/>
              </a:ext>
            </a:extLst>
          </p:cNvPr>
          <p:cNvSpPr txBox="1"/>
          <p:nvPr/>
        </p:nvSpPr>
        <p:spPr>
          <a:xfrm>
            <a:off x="5897217" y="5802934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+mj-ea"/>
                <a:ea typeface="+mj-ea"/>
              </a:rPr>
              <a:t>問２１～２５の答えは、健康十訓のプリントを見てください</a:t>
            </a:r>
          </a:p>
        </p:txBody>
      </p:sp>
    </p:spTree>
    <p:extLst>
      <p:ext uri="{BB962C8B-B14F-4D97-AF65-F5344CB8AC3E}">
        <p14:creationId xmlns:p14="http://schemas.microsoft.com/office/powerpoint/2010/main" val="406132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3" y="982132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問１　風林　　山　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3073767"/>
            <a:ext cx="6218581" cy="3075242"/>
          </a:xfrm>
        </p:spPr>
        <p:txBody>
          <a:bodyPr>
            <a:normAutofit fontScale="92500"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３，解答用紙に読み方をかいてください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</a:t>
            </a:r>
            <a:r>
              <a:rPr lang="ja-JP" altLang="en-US" b="1" dirty="0">
                <a:solidFill>
                  <a:srgbClr val="FF0000"/>
                </a:solidFill>
              </a:rPr>
              <a:t>戦いにおける四つの心構えを述べた語。</a:t>
            </a:r>
            <a:br>
              <a:rPr lang="en-US" altLang="ja-JP" b="1" dirty="0">
                <a:solidFill>
                  <a:srgbClr val="FF0000"/>
                </a:solidFill>
              </a:rPr>
            </a:br>
            <a:r>
              <a:rPr lang="ja-JP" altLang="en-US" b="1" dirty="0">
                <a:solidFill>
                  <a:srgbClr val="FF0000"/>
                </a:solidFill>
              </a:rPr>
              <a:t>　　　　　素早く動いたり、静かに構えたり、</a:t>
            </a:r>
            <a:br>
              <a:rPr lang="en-US" altLang="ja-JP" b="1" dirty="0">
                <a:solidFill>
                  <a:srgbClr val="FF0000"/>
                </a:solidFill>
              </a:rPr>
            </a:br>
            <a:r>
              <a:rPr lang="ja-JP" altLang="en-US" b="1" dirty="0">
                <a:solidFill>
                  <a:srgbClr val="FF0000"/>
                </a:solidFill>
              </a:rPr>
              <a:t>　　　　　激しい勢いで侵略したり、</a:t>
            </a:r>
            <a:br>
              <a:rPr lang="en-US" altLang="ja-JP" b="1" dirty="0">
                <a:solidFill>
                  <a:srgbClr val="FF0000"/>
                </a:solidFill>
              </a:rPr>
            </a:br>
            <a:r>
              <a:rPr lang="ja-JP" altLang="en-US" b="1" dirty="0">
                <a:solidFill>
                  <a:srgbClr val="FF0000"/>
                </a:solidFill>
              </a:rPr>
              <a:t>　　　　　どっしりと構えて動かない意。</a:t>
            </a:r>
            <a:endParaRPr kumimoji="1" lang="en-US" altLang="ja-JP" b="1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6758610" y="980820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830F96B-EF1E-4FDB-837E-B000126E5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40146" y="2914651"/>
            <a:ext cx="2756452" cy="328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73222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521039-E2FB-4F2E-8912-F333CE155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頭の体操、お疲れさまでした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DEA08F-7DB1-48C2-A774-7A4F8E5A6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702706"/>
            <a:ext cx="9601196" cy="3318936"/>
          </a:xfrm>
        </p:spPr>
        <p:txBody>
          <a:bodyPr/>
          <a:lstStyle/>
          <a:p>
            <a:r>
              <a:rPr kumimoji="1" lang="ja-JP" altLang="en-US" dirty="0"/>
              <a:t>これで共有画面は終わります。</a:t>
            </a:r>
            <a:endParaRPr kumimoji="1" lang="en-US" altLang="ja-JP" dirty="0"/>
          </a:p>
          <a:p>
            <a:r>
              <a:rPr kumimoji="1" lang="ja-JP" altLang="en-US" dirty="0"/>
              <a:t>Ｚｏｏｍのリアクションしてください。</a:t>
            </a:r>
            <a:endParaRPr kumimoji="1" lang="en-US" altLang="ja-JP" dirty="0"/>
          </a:p>
          <a:p>
            <a:r>
              <a:rPr kumimoji="1" lang="ja-JP" altLang="en-US" dirty="0"/>
              <a:t>最後に、</a:t>
            </a:r>
            <a:r>
              <a:rPr kumimoji="1" lang="en-US" altLang="ja-JP" dirty="0"/>
              <a:t>Zoom</a:t>
            </a:r>
            <a:r>
              <a:rPr kumimoji="1" lang="ja-JP" altLang="en-US" dirty="0"/>
              <a:t>のチャットで感想を</a:t>
            </a:r>
            <a:br>
              <a:rPr kumimoji="1" lang="en-US" altLang="ja-JP" dirty="0"/>
            </a:br>
            <a:r>
              <a:rPr kumimoji="1" lang="ja-JP" altLang="en-US" dirty="0"/>
              <a:t>書いて、皆さんが出そろったら</a:t>
            </a:r>
            <a:br>
              <a:rPr kumimoji="1" lang="en-US" altLang="ja-JP" dirty="0"/>
            </a:br>
            <a:r>
              <a:rPr kumimoji="1" lang="ja-JP" altLang="en-US" dirty="0"/>
              <a:t>チャットを保存して後で見てくださいね</a:t>
            </a:r>
            <a:endParaRPr kumimoji="1" lang="en-US" altLang="ja-JP" dirty="0"/>
          </a:p>
          <a:p>
            <a:r>
              <a:rPr lang="ja-JP" altLang="en-US" dirty="0"/>
              <a:t>以上で終了です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7F36197-BE09-4B96-81CB-B1696E911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44139" y="3071751"/>
            <a:ext cx="3737113" cy="24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3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lick.wav"/>
          </p:stSnd>
        </p:sndAc>
      </p:transition>
    </mc:Choice>
    <mc:Fallback xmlns="">
      <p:transition spd="med">
        <p:fade/>
        <p:sndAc>
          <p:stSnd>
            <p:snd r:embed="rId5" name="click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477" y="103753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問２　一期一　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一生に一度だけの機会。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　生涯に一度限りであること。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　茶道のおもてなしの心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8905462" y="998698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ADCF992-5FAF-4248-871F-3881474A8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94372" y="2953767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40173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39376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lang="ja-JP" altLang="en-US" sz="9600" dirty="0"/>
              <a:t>３</a:t>
            </a:r>
            <a:r>
              <a:rPr kumimoji="1" lang="ja-JP" altLang="en-US" sz="9600" dirty="0"/>
              <a:t>　四　　楚歌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3072906"/>
          </a:xfrm>
        </p:spPr>
        <p:txBody>
          <a:bodyPr>
            <a:normAutofit fontScale="85000" lnSpcReduction="20000"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br>
              <a:rPr lang="en-US" altLang="ja-JP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周囲がすべて敵や反対者で、</a:t>
            </a:r>
            <a:br>
              <a:rPr lang="en-US" altLang="ja-JP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まったく孤立して、</a:t>
            </a:r>
            <a:br>
              <a:rPr lang="en-US" altLang="ja-JP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助けや味方がいないこと。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　　　　孤立無援の状態</a:t>
            </a:r>
            <a:br>
              <a:rPr lang="en-US" altLang="ja-JP" dirty="0"/>
            </a:br>
            <a:r>
              <a:rPr lang="ja-JP" altLang="en-US" dirty="0"/>
              <a:t>　　　　　</a:t>
            </a:r>
            <a:endParaRPr kumimoji="1"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6467059" y="961707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C421832-E5E4-4083-8D39-0A072B2C4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48595" y="3287287"/>
            <a:ext cx="3371850" cy="256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20878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9637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問４　</a:t>
            </a:r>
            <a:r>
              <a:rPr lang="ja-JP" altLang="en-US" sz="9600" dirty="0"/>
              <a:t>諸行無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人生ははかなく虚しいものである</a:t>
            </a:r>
            <a:endParaRPr kumimoji="1"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8931963" y="1018704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025D3868-B3B5-4CBC-B285-AAC42BCC3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49641" y="2767076"/>
            <a:ext cx="2822390" cy="338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34802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9637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問５　花鳥　　月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自然の美しい景色。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7620000" y="1018704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C938375-2592-4305-8F8E-251402444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49737" y="2905784"/>
            <a:ext cx="2646861" cy="285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7028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176" y="1118146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問６　因　　応報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人はよい行いをすればよい報いがあり、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悪い行いをすれば悪い報いがあるということ。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6597929" y="1040477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3A4E14E-F4A8-46C8-89E8-9EECF558F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95585" y="3286362"/>
            <a:ext cx="2722519" cy="229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67284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9637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問７　天　　無縫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純粋で無邪気なさま、</a:t>
            </a:r>
            <a:br>
              <a:rPr lang="en-US" altLang="ja-JP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　天真爛漫（てんしんらんまん）なこと</a:t>
            </a:r>
            <a:endParaRPr kumimoji="1"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6493565" y="1003738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110A8F4-60C1-481A-93DE-A935923C9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72228" y="3429000"/>
            <a:ext cx="3062909" cy="226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60599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オーガニック">
  <a:themeElements>
    <a:clrScheme name="オーガニック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オーガニック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オーガニック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835</TotalTime>
  <Words>1651</Words>
  <Application>Microsoft Office PowerPoint</Application>
  <PresentationFormat>ワイド画面</PresentationFormat>
  <Paragraphs>196</Paragraphs>
  <Slides>30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5" baseType="lpstr">
      <vt:lpstr>AR Pゴシック体S</vt:lpstr>
      <vt:lpstr>ＭＳ Ｐゴシック</vt:lpstr>
      <vt:lpstr>Arial</vt:lpstr>
      <vt:lpstr>Garamond</vt:lpstr>
      <vt:lpstr>オーガニック</vt:lpstr>
      <vt:lpstr>PowerPoint プレゼンテーション</vt:lpstr>
      <vt:lpstr>それでは「問題」スタートします</vt:lpstr>
      <vt:lpstr>　問１　風林　　山　</vt:lpstr>
      <vt:lpstr>　問２　一期一　</vt:lpstr>
      <vt:lpstr>　問３　四　　楚歌</vt:lpstr>
      <vt:lpstr>　問４　諸行無</vt:lpstr>
      <vt:lpstr>　問５　花鳥　　月</vt:lpstr>
      <vt:lpstr>　問６　因　　応報</vt:lpstr>
      <vt:lpstr>　問７　天　　無縫</vt:lpstr>
      <vt:lpstr>　問８　切磋琢</vt:lpstr>
      <vt:lpstr>　問９　捲土　　来</vt:lpstr>
      <vt:lpstr>　問10 呉越同</vt:lpstr>
      <vt:lpstr>　問11 森羅　　象</vt:lpstr>
      <vt:lpstr>　問12 　反面教</vt:lpstr>
      <vt:lpstr>　問13 言語　　断</vt:lpstr>
      <vt:lpstr>　問14 　大　　名分</vt:lpstr>
      <vt:lpstr>　問15 　七転八</vt:lpstr>
      <vt:lpstr>　問16 初志貫</vt:lpstr>
      <vt:lpstr>　問17　大器　　成</vt:lpstr>
      <vt:lpstr>　問18　唯　　独尊</vt:lpstr>
      <vt:lpstr>　問19　　　視眈々</vt:lpstr>
      <vt:lpstr>　問20　付和　　同</vt:lpstr>
      <vt:lpstr>　問21　少　　多果</vt:lpstr>
      <vt:lpstr>　問22　少食多</vt:lpstr>
      <vt:lpstr>　問23　少　　多眠</vt:lpstr>
      <vt:lpstr>　問24　少　　多笑</vt:lpstr>
      <vt:lpstr>　問25　少肉多</vt:lpstr>
      <vt:lpstr>それでは解答を表示します</vt:lpstr>
      <vt:lpstr>PowerPoint プレゼンテーション</vt:lpstr>
      <vt:lpstr>頭の体操、お疲れさまでした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澤井 勝之</dc:creator>
  <cp:lastModifiedBy>澤井 勝之</cp:lastModifiedBy>
  <cp:revision>58</cp:revision>
  <dcterms:created xsi:type="dcterms:W3CDTF">2022-02-27T23:27:46Z</dcterms:created>
  <dcterms:modified xsi:type="dcterms:W3CDTF">2022-03-06T12:12:47Z</dcterms:modified>
</cp:coreProperties>
</file>