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618"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2020/7/10</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2020/7/10</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84933" y="923713"/>
            <a:ext cx="6228058"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b="1"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グラーツ市歴史地区</a:t>
            </a: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（オーストリア）</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650459" y="6236641"/>
            <a:ext cx="4891083"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459" y="343057"/>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1014" y="27263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520444" y="2943106"/>
            <a:ext cx="7151113" cy="477054"/>
          </a:xfrm>
          <a:prstGeom prst="rect">
            <a:avLst/>
          </a:prstGeom>
          <a:noFill/>
        </p:spPr>
        <p:txBody>
          <a:bodyPr wrap="square" rtlCol="0">
            <a:spAutoFit/>
          </a:bodyPr>
          <a:lstStyle/>
          <a:p>
            <a:r>
              <a:rPr lang="ja-JP" altLang="en-US" sz="2500" b="1" dirty="0"/>
              <a:t>写真が</a:t>
            </a:r>
            <a:r>
              <a:rPr lang="en-US" altLang="ja-JP" sz="2500" b="1" dirty="0"/>
              <a:t>5</a:t>
            </a:r>
            <a:r>
              <a:rPr lang="ja-JP" altLang="en-US" sz="2500" b="1" dirty="0"/>
              <a:t>か所変化するので見つけてくださいね！</a:t>
            </a:r>
            <a:endParaRPr kumimoji="1" lang="ja-JP" altLang="en-US" sz="2500" b="1" dirty="0"/>
          </a:p>
        </p:txBody>
      </p:sp>
      <p:sp>
        <p:nvSpPr>
          <p:cNvPr id="5" name="テキスト ボックス 4">
            <a:extLst>
              <a:ext uri="{FF2B5EF4-FFF2-40B4-BE49-F238E27FC236}">
                <a16:creationId xmlns:a16="http://schemas.microsoft.com/office/drawing/2014/main" id="{C8A06D66-A54B-4747-90BC-5F13691EFE3E}"/>
              </a:ext>
            </a:extLst>
          </p:cNvPr>
          <p:cNvSpPr txBox="1"/>
          <p:nvPr/>
        </p:nvSpPr>
        <p:spPr>
          <a:xfrm>
            <a:off x="1013791" y="3688340"/>
            <a:ext cx="10164418" cy="2064155"/>
          </a:xfrm>
          <a:prstGeom prst="rect">
            <a:avLst/>
          </a:prstGeom>
          <a:noFill/>
        </p:spPr>
        <p:txBody>
          <a:bodyPr wrap="square" rtlCol="0">
            <a:spAutoFit/>
          </a:bodyPr>
          <a:lstStyle/>
          <a:p>
            <a:pPr>
              <a:lnSpc>
                <a:spcPct val="150000"/>
              </a:lnSpc>
            </a:pPr>
            <a:r>
              <a:rPr kumimoji="1" lang="ja-JP" altLang="en-US" sz="2200" dirty="0">
                <a:latin typeface="AR P丸ゴシック体E" panose="020F0900000000000000" pitchFamily="50" charset="-128"/>
                <a:ea typeface="AR P丸ゴシック体E" panose="020F0900000000000000" pitchFamily="50" charset="-128"/>
              </a:rPr>
              <a:t>オーストリア第</a:t>
            </a:r>
            <a:r>
              <a:rPr kumimoji="1" lang="en-US" altLang="ja-JP" sz="2200" dirty="0">
                <a:latin typeface="AR P丸ゴシック体E" panose="020F0900000000000000" pitchFamily="50" charset="-128"/>
                <a:ea typeface="AR P丸ゴシック体E" panose="020F0900000000000000" pitchFamily="50" charset="-128"/>
              </a:rPr>
              <a:t>2</a:t>
            </a:r>
            <a:r>
              <a:rPr kumimoji="1" lang="ja-JP" altLang="en-US" sz="2200" dirty="0">
                <a:latin typeface="AR P丸ゴシック体E" panose="020F0900000000000000" pitchFamily="50" charset="-128"/>
                <a:ea typeface="AR P丸ゴシック体E" panose="020F0900000000000000" pitchFamily="50" charset="-128"/>
              </a:rPr>
              <a:t>の都市グラーツはルネサンス時代の面影が残る建築都市です。</a:t>
            </a:r>
            <a:endParaRPr kumimoji="1" lang="en-US" altLang="ja-JP" sz="22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2200" dirty="0">
                <a:latin typeface="AR P丸ゴシック体E" panose="020F0900000000000000" pitchFamily="50" charset="-128"/>
                <a:ea typeface="AR P丸ゴシック体E" panose="020F0900000000000000" pitchFamily="50" charset="-128"/>
              </a:rPr>
              <a:t>四季を表す</a:t>
            </a:r>
            <a:r>
              <a:rPr lang="en-US" altLang="ja-JP" sz="2200" dirty="0">
                <a:latin typeface="AR P丸ゴシック体E" panose="020F0900000000000000" pitchFamily="50" charset="-128"/>
                <a:ea typeface="AR P丸ゴシック体E" panose="020F0900000000000000" pitchFamily="50" charset="-128"/>
              </a:rPr>
              <a:t>4</a:t>
            </a:r>
            <a:r>
              <a:rPr lang="ja-JP" altLang="en-US" sz="2200" dirty="0">
                <a:latin typeface="AR P丸ゴシック体E" panose="020F0900000000000000" pitchFamily="50" charset="-128"/>
                <a:ea typeface="AR P丸ゴシック体E" panose="020F0900000000000000" pitchFamily="50" charset="-128"/>
              </a:rPr>
              <a:t>つの塔、</a:t>
            </a:r>
            <a:r>
              <a:rPr lang="en-US" altLang="ja-JP" sz="2200" dirty="0">
                <a:latin typeface="AR P丸ゴシック体E" panose="020F0900000000000000" pitchFamily="50" charset="-128"/>
                <a:ea typeface="AR P丸ゴシック体E" panose="020F0900000000000000" pitchFamily="50" charset="-128"/>
              </a:rPr>
              <a:t>12</a:t>
            </a:r>
            <a:r>
              <a:rPr lang="ja-JP" altLang="en-US" sz="2200" dirty="0">
                <a:latin typeface="AR P丸ゴシック体E" panose="020F0900000000000000" pitchFamily="50" charset="-128"/>
                <a:ea typeface="AR P丸ゴシック体E" panose="020F0900000000000000" pitchFamily="50" charset="-128"/>
              </a:rPr>
              <a:t>ヶ月を表す</a:t>
            </a:r>
            <a:r>
              <a:rPr lang="en-US" altLang="ja-JP" sz="2200" dirty="0">
                <a:latin typeface="AR P丸ゴシック体E" panose="020F0900000000000000" pitchFamily="50" charset="-128"/>
                <a:ea typeface="AR P丸ゴシック体E" panose="020F0900000000000000" pitchFamily="50" charset="-128"/>
              </a:rPr>
              <a:t>12</a:t>
            </a:r>
            <a:r>
              <a:rPr lang="ja-JP" altLang="en-US" sz="2200" dirty="0">
                <a:latin typeface="AR P丸ゴシック体E" panose="020F0900000000000000" pitchFamily="50" charset="-128"/>
                <a:ea typeface="AR P丸ゴシック体E" panose="020F0900000000000000" pitchFamily="50" charset="-128"/>
              </a:rPr>
              <a:t>の門、そして</a:t>
            </a:r>
            <a:r>
              <a:rPr lang="en-US" altLang="ja-JP" sz="2200" dirty="0">
                <a:latin typeface="AR P丸ゴシック体E" panose="020F0900000000000000" pitchFamily="50" charset="-128"/>
                <a:ea typeface="AR P丸ゴシック体E" panose="020F0900000000000000" pitchFamily="50" charset="-128"/>
              </a:rPr>
              <a:t>1</a:t>
            </a:r>
            <a:r>
              <a:rPr lang="ja-JP" altLang="en-US" sz="2200" dirty="0">
                <a:latin typeface="AR P丸ゴシック体E" panose="020F0900000000000000" pitchFamily="50" charset="-128"/>
                <a:ea typeface="AR P丸ゴシック体E" panose="020F0900000000000000" pitchFamily="50" charset="-128"/>
              </a:rPr>
              <a:t>年を表す</a:t>
            </a:r>
            <a:r>
              <a:rPr lang="en-US" altLang="ja-JP" sz="2200" dirty="0">
                <a:latin typeface="AR P丸ゴシック体E" panose="020F0900000000000000" pitchFamily="50" charset="-128"/>
                <a:ea typeface="AR P丸ゴシック体E" panose="020F0900000000000000" pitchFamily="50" charset="-128"/>
              </a:rPr>
              <a:t>365</a:t>
            </a:r>
            <a:r>
              <a:rPr lang="ja-JP" altLang="en-US" sz="2200" dirty="0">
                <a:latin typeface="AR P丸ゴシック体E" panose="020F0900000000000000" pitchFamily="50" charset="-128"/>
                <a:ea typeface="AR P丸ゴシック体E" panose="020F0900000000000000" pitchFamily="50" charset="-128"/>
              </a:rPr>
              <a:t>個の窓と</a:t>
            </a:r>
            <a:endParaRPr lang="en-US" altLang="ja-JP" sz="22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2200" dirty="0">
                <a:latin typeface="AR P丸ゴシック体E" panose="020F0900000000000000" pitchFamily="50" charset="-128"/>
                <a:ea typeface="AR P丸ゴシック体E" panose="020F0900000000000000" pitchFamily="50" charset="-128"/>
              </a:rPr>
              <a:t>工夫をこらしたエッゲンベルグ城はルネサンス後期もマニエリスム様式の建設物で、</a:t>
            </a:r>
            <a:endParaRPr lang="en-US" altLang="ja-JP" sz="2200" dirty="0">
              <a:latin typeface="AR P丸ゴシック体E" panose="020F0900000000000000" pitchFamily="50" charset="-128"/>
              <a:ea typeface="AR P丸ゴシック体E" panose="020F0900000000000000" pitchFamily="50" charset="-128"/>
            </a:endParaRPr>
          </a:p>
          <a:p>
            <a:pPr>
              <a:lnSpc>
                <a:spcPct val="150000"/>
              </a:lnSpc>
            </a:pPr>
            <a:r>
              <a:rPr lang="ja-JP" altLang="en-US" sz="2200" dirty="0">
                <a:latin typeface="AR P丸ゴシック体E" panose="020F0900000000000000" pitchFamily="50" charset="-128"/>
                <a:ea typeface="AR P丸ゴシック体E" panose="020F0900000000000000" pitchFamily="50" charset="-128"/>
              </a:rPr>
              <a:t>現在は美術館として公開されています。</a:t>
            </a:r>
            <a:endParaRPr kumimoji="1" lang="ja-JP" altLang="en-US" sz="2200" dirty="0">
              <a:latin typeface="AR P丸ゴシック体E" panose="020F0900000000000000" pitchFamily="50" charset="-128"/>
              <a:ea typeface="AR P丸ゴシック体E" panose="020F0900000000000000" pitchFamily="50" charset="-128"/>
            </a:endParaRPr>
          </a:p>
        </p:txBody>
      </p:sp>
      <p:pic>
        <p:nvPicPr>
          <p:cNvPr id="9" name="中欧旅行 グラーツ 「旧市街の散策」">
            <a:hlinkClick r:id="" action="ppaction://media"/>
            <a:extLst>
              <a:ext uri="{FF2B5EF4-FFF2-40B4-BE49-F238E27FC236}">
                <a16:creationId xmlns:a16="http://schemas.microsoft.com/office/drawing/2014/main" id="{69DBF9C4-19CF-415E-AA4C-184146B2B7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3409" y="3002594"/>
            <a:ext cx="609600" cy="6096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301231-43AF-4843-ABCF-ECC5278818F9}"/>
              </a:ext>
            </a:extLst>
          </p:cNvPr>
          <p:cNvPicPr>
            <a:picLocks noChangeAspect="1"/>
          </p:cNvPicPr>
          <p:nvPr/>
        </p:nvPicPr>
        <p:blipFill rotWithShape="1">
          <a:blip r:embed="rId2">
            <a:extLst>
              <a:ext uri="{28A0092B-C50C-407E-A947-70E740481C1C}">
                <a14:useLocalDpi xmlns:a14="http://schemas.microsoft.com/office/drawing/2010/main" val="0"/>
              </a:ext>
            </a:extLst>
          </a:blip>
          <a:srcRect l="3481" t="7845" r="3481" b="13714"/>
          <a:stretch/>
        </p:blipFill>
        <p:spPr>
          <a:xfrm>
            <a:off x="0" y="-269521"/>
            <a:ext cx="12192000" cy="6858000"/>
          </a:xfrm>
          <a:prstGeom prst="rect">
            <a:avLst/>
          </a:prstGeom>
        </p:spPr>
      </p:pic>
      <p:pic>
        <p:nvPicPr>
          <p:cNvPr id="4" name="図 3">
            <a:extLst>
              <a:ext uri="{FF2B5EF4-FFF2-40B4-BE49-F238E27FC236}">
                <a16:creationId xmlns:a16="http://schemas.microsoft.com/office/drawing/2014/main" id="{EAEAF726-24D9-4F48-935E-1DAF51029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9450" y="5959267"/>
            <a:ext cx="727660" cy="629212"/>
          </a:xfrm>
          <a:prstGeom prst="rect">
            <a:avLst/>
          </a:prstGeom>
        </p:spPr>
      </p:pic>
      <p:pic>
        <p:nvPicPr>
          <p:cNvPr id="6" name="図 5">
            <a:extLst>
              <a:ext uri="{FF2B5EF4-FFF2-40B4-BE49-F238E27FC236}">
                <a16:creationId xmlns:a16="http://schemas.microsoft.com/office/drawing/2014/main" id="{29B6ED71-F4BE-4156-96BB-462046F90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827" y="680635"/>
            <a:ext cx="480877" cy="727179"/>
          </a:xfrm>
          <a:prstGeom prst="rect">
            <a:avLst/>
          </a:prstGeom>
        </p:spPr>
      </p:pic>
      <p:pic>
        <p:nvPicPr>
          <p:cNvPr id="8" name="図 7">
            <a:extLst>
              <a:ext uri="{FF2B5EF4-FFF2-40B4-BE49-F238E27FC236}">
                <a16:creationId xmlns:a16="http://schemas.microsoft.com/office/drawing/2014/main" id="{D46817CA-A75D-4022-9423-1DD409CD82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43" y="5959267"/>
            <a:ext cx="547141" cy="629212"/>
          </a:xfrm>
          <a:prstGeom prst="rect">
            <a:avLst/>
          </a:prstGeom>
        </p:spPr>
      </p:pic>
      <p:pic>
        <p:nvPicPr>
          <p:cNvPr id="10" name="図 9">
            <a:extLst>
              <a:ext uri="{FF2B5EF4-FFF2-40B4-BE49-F238E27FC236}">
                <a16:creationId xmlns:a16="http://schemas.microsoft.com/office/drawing/2014/main" id="{A8CD6EC8-5757-47AD-8B87-273E1E6E7E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5805" y="5215826"/>
            <a:ext cx="452454" cy="1058047"/>
          </a:xfrm>
          <a:prstGeom prst="rect">
            <a:avLst/>
          </a:prstGeom>
        </p:spPr>
      </p:pic>
      <p:pic>
        <p:nvPicPr>
          <p:cNvPr id="12" name="図 11">
            <a:extLst>
              <a:ext uri="{FF2B5EF4-FFF2-40B4-BE49-F238E27FC236}">
                <a16:creationId xmlns:a16="http://schemas.microsoft.com/office/drawing/2014/main" id="{49247F68-E0F3-4A89-A95B-505F7731E1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3866" y="4903597"/>
            <a:ext cx="512527" cy="624458"/>
          </a:xfrm>
          <a:prstGeom prst="rect">
            <a:avLst/>
          </a:prstGeom>
        </p:spPr>
      </p:pic>
      <p:sp>
        <p:nvSpPr>
          <p:cNvPr id="2" name="テキスト ボックス 1">
            <a:extLst>
              <a:ext uri="{FF2B5EF4-FFF2-40B4-BE49-F238E27FC236}">
                <a16:creationId xmlns:a16="http://schemas.microsoft.com/office/drawing/2014/main" id="{F7BD43C0-8D7B-479C-9F88-693D9BB7CFA6}"/>
              </a:ext>
            </a:extLst>
          </p:cNvPr>
          <p:cNvSpPr txBox="1"/>
          <p:nvPr/>
        </p:nvSpPr>
        <p:spPr>
          <a:xfrm>
            <a:off x="641834" y="582559"/>
            <a:ext cx="4227443" cy="400110"/>
          </a:xfrm>
          <a:prstGeom prst="rect">
            <a:avLst/>
          </a:prstGeom>
          <a:noFill/>
        </p:spPr>
        <p:txBody>
          <a:bodyPr wrap="square" rtlCol="0">
            <a:spAutoFit/>
          </a:bodyPr>
          <a:lstStyle/>
          <a:p>
            <a:r>
              <a:rPr kumimoji="1" lang="en-US" altLang="ja-JP" sz="2000" b="1" dirty="0">
                <a:solidFill>
                  <a:srgbClr val="FFFF00"/>
                </a:solidFill>
                <a:latin typeface="AR PハイカラＰＯＰ体H" panose="020B0600010101010101" pitchFamily="50" charset="-128"/>
                <a:ea typeface="AR PハイカラＰＯＰ体H" panose="020B0600010101010101" pitchFamily="50" charset="-128"/>
              </a:rPr>
              <a:t>5</a:t>
            </a:r>
            <a:r>
              <a:rPr kumimoji="1" lang="ja-JP" altLang="en-US" sz="2000" b="1" dirty="0">
                <a:solidFill>
                  <a:srgbClr val="FFFF00"/>
                </a:solidFill>
                <a:latin typeface="AR PハイカラＰＯＰ体H" panose="020B0600010101010101" pitchFamily="50" charset="-128"/>
                <a:ea typeface="AR PハイカラＰＯＰ体H" panose="020B0600010101010101" pitchFamily="50" charset="-128"/>
              </a:rPr>
              <a:t>つの変化はわかりましたか？</a:t>
            </a:r>
          </a:p>
        </p:txBody>
      </p:sp>
      <p:sp>
        <p:nvSpPr>
          <p:cNvPr id="5" name="テキスト ボックス 4">
            <a:extLst>
              <a:ext uri="{FF2B5EF4-FFF2-40B4-BE49-F238E27FC236}">
                <a16:creationId xmlns:a16="http://schemas.microsoft.com/office/drawing/2014/main" id="{1FCAC4AE-708D-4D27-B1ED-5ECBB628C298}"/>
              </a:ext>
            </a:extLst>
          </p:cNvPr>
          <p:cNvSpPr txBox="1"/>
          <p:nvPr/>
        </p:nvSpPr>
        <p:spPr>
          <a:xfrm>
            <a:off x="5061465" y="6110682"/>
            <a:ext cx="4480100" cy="400110"/>
          </a:xfrm>
          <a:prstGeom prst="rect">
            <a:avLst/>
          </a:prstGeom>
          <a:noFill/>
        </p:spPr>
        <p:txBody>
          <a:bodyPr wrap="square" rtlCol="0">
            <a:spAutoFit/>
          </a:bodyPr>
          <a:lstStyle/>
          <a:p>
            <a:r>
              <a:rPr kumimoji="1" lang="ja-JP" altLang="en-US" sz="2000" b="1" dirty="0">
                <a:solidFill>
                  <a:srgbClr val="FFFF00"/>
                </a:solidFill>
                <a:latin typeface="AR PハイカラＰＯＰ体H" panose="020B0600010101010101" pitchFamily="50" charset="-128"/>
                <a:ea typeface="AR PハイカラＰＯＰ体H" panose="020B0600010101010101" pitchFamily="50" charset="-128"/>
              </a:rPr>
              <a:t>クリックすると次の画面に進みます。</a:t>
            </a:r>
          </a:p>
        </p:txBody>
      </p:sp>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0"/>
                                        <p:tgtEl>
                                          <p:spTgt spid="6"/>
                                        </p:tgtEl>
                                      </p:cBhvr>
                                    </p:animEffect>
                                  </p:childTnLst>
                                </p:cTn>
                              </p:par>
                              <p:par>
                                <p:cTn id="8" presetID="10" presetClass="entr" presetSubtype="0" fill="hold" nodeType="withEffect">
                                  <p:stCondLst>
                                    <p:cond delay="6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0"/>
                                        <p:tgtEl>
                                          <p:spTgt spid="12"/>
                                        </p:tgtEl>
                                      </p:cBhvr>
                                    </p:animEffect>
                                  </p:childTnLst>
                                </p:cTn>
                              </p:par>
                              <p:par>
                                <p:cTn id="11" presetID="10" presetClass="entr" presetSubtype="0" fill="hold" nodeType="withEffect">
                                  <p:stCondLst>
                                    <p:cond delay="9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0"/>
                                        <p:tgtEl>
                                          <p:spTgt spid="10"/>
                                        </p:tgtEl>
                                      </p:cBhvr>
                                    </p:animEffect>
                                  </p:childTnLst>
                                </p:cTn>
                              </p:par>
                              <p:par>
                                <p:cTn id="14" presetID="10" presetClass="entr" presetSubtype="0" fill="hold" nodeType="withEffect">
                                  <p:stCondLst>
                                    <p:cond delay="12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0"/>
                                        <p:tgtEl>
                                          <p:spTgt spid="8"/>
                                        </p:tgtEl>
                                      </p:cBhvr>
                                    </p:animEffect>
                                  </p:childTnLst>
                                </p:cTn>
                              </p:par>
                              <p:par>
                                <p:cTn id="17" presetID="10" presetClass="entr" presetSubtype="0" fill="hold" nodeType="withEffect">
                                  <p:stCondLst>
                                    <p:cond delay="15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dirty="0">
                <a:solidFill>
                  <a:srgbClr val="00B050"/>
                </a:solidFill>
              </a:rPr>
              <a:t>ウィーンの観光はいかがでしたか？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182</Words>
  <Application>Microsoft Office PowerPoint</Application>
  <PresentationFormat>ワイド画面</PresentationFormat>
  <Paragraphs>27</Paragraphs>
  <Slides>4</Slides>
  <Notes>0</Notes>
  <HiddenSlides>0</HiddenSlides>
  <MMClips>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AR Pゴシック体S</vt:lpstr>
      <vt:lpstr>AR PハイカラＰＯＰ体H</vt:lpstr>
      <vt:lpstr>AR P丸ゴシック体E</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山本悦子</cp:lastModifiedBy>
  <cp:revision>79</cp:revision>
  <dcterms:created xsi:type="dcterms:W3CDTF">2019-06-08T04:33:07Z</dcterms:created>
  <dcterms:modified xsi:type="dcterms:W3CDTF">2020-07-10T01:37:22Z</dcterms:modified>
</cp:coreProperties>
</file>