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35195" y="942071"/>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知床（日本）</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9297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B1554503-58D1-471F-ABFD-10577C9C1224}"/>
              </a:ext>
            </a:extLst>
          </p:cNvPr>
          <p:cNvSpPr txBox="1"/>
          <p:nvPr/>
        </p:nvSpPr>
        <p:spPr>
          <a:xfrm>
            <a:off x="1364974" y="4121426"/>
            <a:ext cx="9395791" cy="1200329"/>
          </a:xfrm>
          <a:prstGeom prst="rect">
            <a:avLst/>
          </a:prstGeom>
          <a:noFill/>
        </p:spPr>
        <p:txBody>
          <a:bodyPr wrap="square" rtlCol="0">
            <a:spAutoFit/>
          </a:bodyPr>
          <a:lstStyle/>
          <a:p>
            <a:r>
              <a:rPr kumimoji="1" lang="ja-JP" altLang="en-US" b="1" dirty="0"/>
              <a:t>北海道東部に位置する知床は、</a:t>
            </a:r>
            <a:r>
              <a:rPr kumimoji="1" lang="en-US" altLang="ja-JP" b="1" dirty="0"/>
              <a:t>2005</a:t>
            </a:r>
            <a:r>
              <a:rPr kumimoji="1" lang="ja-JP" altLang="en-US" b="1" dirty="0"/>
              <a:t>年国内で３件目に世界自然遺産に登録されました。</a:t>
            </a:r>
            <a:endParaRPr kumimoji="1" lang="en-US" altLang="ja-JP" b="1" dirty="0"/>
          </a:p>
          <a:p>
            <a:r>
              <a:rPr kumimoji="1" lang="ja-JP" altLang="en-US" b="1" dirty="0"/>
              <a:t>「地の果て」という地名の語源のとおり最果ての手付かずの自然が数多く残っています。</a:t>
            </a:r>
            <a:endParaRPr kumimoji="1" lang="en-US" altLang="ja-JP" b="1" dirty="0"/>
          </a:p>
          <a:p>
            <a:r>
              <a:rPr kumimoji="1" lang="ja-JP" altLang="en-US" b="1" dirty="0"/>
              <a:t>冬、知床の海を覆いつくす流氷、ヒグマやエゾシカなど多くの生き物が生息する豊かな大地です。</a:t>
            </a:r>
          </a:p>
        </p:txBody>
      </p:sp>
      <p:pic>
        <p:nvPicPr>
          <p:cNvPr id="8" name="知床旅情 森繁久彌">
            <a:hlinkClick r:id="" action="ppaction://media"/>
            <a:extLst>
              <a:ext uri="{FF2B5EF4-FFF2-40B4-BE49-F238E27FC236}">
                <a16:creationId xmlns:a16="http://schemas.microsoft.com/office/drawing/2014/main" id="{4D568DEA-5F37-427B-B6C1-B899F06A61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2804982"/>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5E7DE-93DB-46D3-B49B-A9DD3A4F5C71}"/>
              </a:ext>
            </a:extLst>
          </p:cNvPr>
          <p:cNvPicPr>
            <a:picLocks noChangeAspect="1"/>
          </p:cNvPicPr>
          <p:nvPr/>
        </p:nvPicPr>
        <p:blipFill rotWithShape="1">
          <a:blip r:embed="rId2">
            <a:extLst>
              <a:ext uri="{28A0092B-C50C-407E-A947-70E740481C1C}">
                <a14:useLocalDpi xmlns:a14="http://schemas.microsoft.com/office/drawing/2010/main" val="0"/>
              </a:ext>
            </a:extLst>
          </a:blip>
          <a:srcRect t="7813" b="7813"/>
          <a:stretch/>
        </p:blipFill>
        <p:spPr>
          <a:xfrm>
            <a:off x="0" y="0"/>
            <a:ext cx="12368695" cy="6957391"/>
          </a:xfrm>
          <a:prstGeom prst="rect">
            <a:avLst/>
          </a:prstGeom>
        </p:spPr>
      </p:pic>
      <p:pic>
        <p:nvPicPr>
          <p:cNvPr id="5" name="図 4">
            <a:extLst>
              <a:ext uri="{FF2B5EF4-FFF2-40B4-BE49-F238E27FC236}">
                <a16:creationId xmlns:a16="http://schemas.microsoft.com/office/drawing/2014/main" id="{A3943778-6F63-4D66-88C0-50ABFAAD9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289" y="3429000"/>
            <a:ext cx="692025" cy="758142"/>
          </a:xfrm>
          <a:prstGeom prst="rect">
            <a:avLst/>
          </a:prstGeom>
        </p:spPr>
      </p:pic>
      <p:pic>
        <p:nvPicPr>
          <p:cNvPr id="7" name="図 6">
            <a:extLst>
              <a:ext uri="{FF2B5EF4-FFF2-40B4-BE49-F238E27FC236}">
                <a16:creationId xmlns:a16="http://schemas.microsoft.com/office/drawing/2014/main" id="{A0B6533D-F0E2-4E81-8E80-F23846EA4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4809" flipH="1">
            <a:off x="11017676" y="6339157"/>
            <a:ext cx="692025" cy="521054"/>
          </a:xfrm>
          <a:prstGeom prst="rect">
            <a:avLst/>
          </a:prstGeom>
        </p:spPr>
      </p:pic>
      <p:pic>
        <p:nvPicPr>
          <p:cNvPr id="11" name="図 10">
            <a:extLst>
              <a:ext uri="{FF2B5EF4-FFF2-40B4-BE49-F238E27FC236}">
                <a16:creationId xmlns:a16="http://schemas.microsoft.com/office/drawing/2014/main" id="{B5B9F278-E389-4880-9551-B9A1822B1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28" y="1088979"/>
            <a:ext cx="727094" cy="562286"/>
          </a:xfrm>
          <a:prstGeom prst="rect">
            <a:avLst/>
          </a:prstGeom>
        </p:spPr>
      </p:pic>
      <p:pic>
        <p:nvPicPr>
          <p:cNvPr id="13" name="図 12">
            <a:extLst>
              <a:ext uri="{FF2B5EF4-FFF2-40B4-BE49-F238E27FC236}">
                <a16:creationId xmlns:a16="http://schemas.microsoft.com/office/drawing/2014/main" id="{E9670681-83D3-49E9-96B0-9BDC45241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79" y="2981354"/>
            <a:ext cx="915107" cy="994682"/>
          </a:xfrm>
          <a:prstGeom prst="rect">
            <a:avLst/>
          </a:prstGeom>
        </p:spPr>
      </p:pic>
      <p:sp>
        <p:nvSpPr>
          <p:cNvPr id="2" name="テキスト ボックス 1">
            <a:extLst>
              <a:ext uri="{FF2B5EF4-FFF2-40B4-BE49-F238E27FC236}">
                <a16:creationId xmlns:a16="http://schemas.microsoft.com/office/drawing/2014/main" id="{B187A7C5-D2EC-4DC8-A25F-1340C524C7CA}"/>
              </a:ext>
            </a:extLst>
          </p:cNvPr>
          <p:cNvSpPr txBox="1"/>
          <p:nvPr/>
        </p:nvSpPr>
        <p:spPr>
          <a:xfrm>
            <a:off x="1974574" y="130142"/>
            <a:ext cx="8242852" cy="369332"/>
          </a:xfrm>
          <a:prstGeom prst="rect">
            <a:avLst/>
          </a:prstGeom>
          <a:noFill/>
        </p:spPr>
        <p:txBody>
          <a:bodyPr wrap="square" rtlCol="0">
            <a:spAutoFit/>
          </a:bodyPr>
          <a:lstStyle/>
          <a:p>
            <a:pPr algn="ctr"/>
            <a:r>
              <a:rPr kumimoji="1" lang="en-US" altLang="ja-JP" dirty="0"/>
              <a:t>5</a:t>
            </a:r>
            <a:r>
              <a:rPr kumimoji="1" lang="ja-JP" altLang="en-US" dirty="0" err="1"/>
              <a:t>つの</a:t>
            </a:r>
            <a:r>
              <a:rPr kumimoji="1" lang="ja-JP" altLang="en-US" dirty="0"/>
              <a:t>変化が始まります。クリックすると次の画面に進みます。</a:t>
            </a:r>
          </a:p>
        </p:txBody>
      </p:sp>
      <p:pic>
        <p:nvPicPr>
          <p:cNvPr id="6" name="図 5">
            <a:extLst>
              <a:ext uri="{FF2B5EF4-FFF2-40B4-BE49-F238E27FC236}">
                <a16:creationId xmlns:a16="http://schemas.microsoft.com/office/drawing/2014/main" id="{70B48A88-625C-44ED-BA35-1D840227ED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2849" y="255962"/>
            <a:ext cx="1549154" cy="1056242"/>
          </a:xfrm>
          <a:prstGeom prst="rect">
            <a:avLst/>
          </a:prstGeom>
        </p:spPr>
      </p:pic>
    </p:spTree>
    <p:extLst>
      <p:ext uri="{BB962C8B-B14F-4D97-AF65-F5344CB8AC3E}">
        <p14:creationId xmlns:p14="http://schemas.microsoft.com/office/powerpoint/2010/main" val="34362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0"/>
                                        <p:tgtEl>
                                          <p:spTgt spid="11"/>
                                        </p:tgtEl>
                                      </p:cBhvr>
                                    </p:animEffect>
                                  </p:childTnLst>
                                </p:cTn>
                              </p:par>
                              <p:par>
                                <p:cTn id="8" presetID="10" presetClass="entr" presetSubtype="0" fill="hold" nodeType="withEffect">
                                  <p:stCondLst>
                                    <p:cond delay="4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0"/>
                                        <p:tgtEl>
                                          <p:spTgt spid="7"/>
                                        </p:tgtEl>
                                      </p:cBhvr>
                                    </p:animEffect>
                                  </p:childTnLst>
                                </p:cTn>
                              </p:par>
                              <p:par>
                                <p:cTn id="11" presetID="10" presetClass="entr" presetSubtype="0" fill="hold" nodeType="withEffect">
                                  <p:stCondLst>
                                    <p:cond delay="8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0"/>
                                        <p:tgtEl>
                                          <p:spTgt spid="5"/>
                                        </p:tgtEl>
                                      </p:cBhvr>
                                    </p:animEffect>
                                  </p:childTnLst>
                                </p:cTn>
                              </p:par>
                              <p:par>
                                <p:cTn id="14" presetID="10" presetClass="entr" presetSubtype="0" fill="hold" nodeType="withEffect">
                                  <p:stCondLst>
                                    <p:cond delay="16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0"/>
                                        <p:tgtEl>
                                          <p:spTgt spid="13"/>
                                        </p:tgtEl>
                                      </p:cBhvr>
                                    </p:animEffect>
                                  </p:childTnLst>
                                </p:cTn>
                              </p:par>
                              <p:par>
                                <p:cTn id="17" presetID="10" presetClass="entr" presetSubtype="0" fill="hold" nodeType="withEffect">
                                  <p:stCondLst>
                                    <p:cond delay="16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a:solidFill>
                  <a:srgbClr val="00B050"/>
                </a:solidFill>
              </a:rPr>
              <a:t>知床の</a:t>
            </a:r>
            <a:r>
              <a:rPr lang="ja-JP" altLang="en-US" sz="2800" b="1" dirty="0">
                <a:solidFill>
                  <a:srgbClr val="00B050"/>
                </a:solidFill>
              </a:rPr>
              <a:t>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186</Words>
  <Application>Microsoft Office PowerPoint</Application>
  <PresentationFormat>ワイド画面</PresentationFormat>
  <Paragraphs>25</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笠井 雅代</cp:lastModifiedBy>
  <cp:revision>77</cp:revision>
  <dcterms:created xsi:type="dcterms:W3CDTF">2019-06-08T04:33:07Z</dcterms:created>
  <dcterms:modified xsi:type="dcterms:W3CDTF">2020-07-07T01:37:47Z</dcterms:modified>
</cp:coreProperties>
</file>