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57" r:id="rId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72" d="100"/>
          <a:sy n="72"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2E47CA-A4FC-420E-A82E-4A620B41869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353E7A8-FDD5-4EC5-95D8-EDD3ED7D8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36F07C8-3FAB-47C1-BC90-9257F96803C7}"/>
              </a:ext>
            </a:extLst>
          </p:cNvPr>
          <p:cNvSpPr>
            <a:spLocks noGrp="1"/>
          </p:cNvSpPr>
          <p:nvPr>
            <p:ph type="dt" sz="half" idx="10"/>
          </p:nvPr>
        </p:nvSpPr>
        <p:spPr/>
        <p:txBody>
          <a:bodyPr/>
          <a:lstStyle/>
          <a:p>
            <a:fld id="{640545F6-EDEE-48B0-92A0-15F61C3EE66C}" type="datetimeFigureOut">
              <a:rPr kumimoji="1" lang="ja-JP" altLang="en-US" smtClean="0"/>
              <a:t>2020/7/2</a:t>
            </a:fld>
            <a:endParaRPr kumimoji="1" lang="ja-JP" altLang="en-US"/>
          </a:p>
        </p:txBody>
      </p:sp>
      <p:sp>
        <p:nvSpPr>
          <p:cNvPr id="5" name="フッター プレースホルダー 4">
            <a:extLst>
              <a:ext uri="{FF2B5EF4-FFF2-40B4-BE49-F238E27FC236}">
                <a16:creationId xmlns:a16="http://schemas.microsoft.com/office/drawing/2014/main" id="{E9D052CB-105D-4A5F-AD52-2D6A2BDC1E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2FE1B6-47F3-4B3D-AA6C-5C6AB10EBAC7}"/>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94977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28F36C-363C-453E-94FA-80BF12DC2A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F4F37CD-0418-48BC-A987-471268C1A47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5BA2ED-293E-43F1-8026-7D9157BDC3FF}"/>
              </a:ext>
            </a:extLst>
          </p:cNvPr>
          <p:cNvSpPr>
            <a:spLocks noGrp="1"/>
          </p:cNvSpPr>
          <p:nvPr>
            <p:ph type="dt" sz="half" idx="10"/>
          </p:nvPr>
        </p:nvSpPr>
        <p:spPr/>
        <p:txBody>
          <a:bodyPr/>
          <a:lstStyle/>
          <a:p>
            <a:fld id="{640545F6-EDEE-48B0-92A0-15F61C3EE66C}" type="datetimeFigureOut">
              <a:rPr kumimoji="1" lang="ja-JP" altLang="en-US" smtClean="0"/>
              <a:t>2020/7/2</a:t>
            </a:fld>
            <a:endParaRPr kumimoji="1" lang="ja-JP" altLang="en-US"/>
          </a:p>
        </p:txBody>
      </p:sp>
      <p:sp>
        <p:nvSpPr>
          <p:cNvPr id="5" name="フッター プレースホルダー 4">
            <a:extLst>
              <a:ext uri="{FF2B5EF4-FFF2-40B4-BE49-F238E27FC236}">
                <a16:creationId xmlns:a16="http://schemas.microsoft.com/office/drawing/2014/main" id="{9AEDC7E6-8629-48C7-9942-96CCDD0310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735094-10AB-4D15-825A-4E6CB7487C7B}"/>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30524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6B3D51C-4ABF-4129-9F2C-7F87F81E590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E65F19-D039-432E-A6F5-82465AADEAF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98CFAF-1A66-4FAB-BB3A-11C6AE1E2764}"/>
              </a:ext>
            </a:extLst>
          </p:cNvPr>
          <p:cNvSpPr>
            <a:spLocks noGrp="1"/>
          </p:cNvSpPr>
          <p:nvPr>
            <p:ph type="dt" sz="half" idx="10"/>
          </p:nvPr>
        </p:nvSpPr>
        <p:spPr/>
        <p:txBody>
          <a:bodyPr/>
          <a:lstStyle/>
          <a:p>
            <a:fld id="{640545F6-EDEE-48B0-92A0-15F61C3EE66C}" type="datetimeFigureOut">
              <a:rPr kumimoji="1" lang="ja-JP" altLang="en-US" smtClean="0"/>
              <a:t>2020/7/2</a:t>
            </a:fld>
            <a:endParaRPr kumimoji="1" lang="ja-JP" altLang="en-US"/>
          </a:p>
        </p:txBody>
      </p:sp>
      <p:sp>
        <p:nvSpPr>
          <p:cNvPr id="5" name="フッター プレースホルダー 4">
            <a:extLst>
              <a:ext uri="{FF2B5EF4-FFF2-40B4-BE49-F238E27FC236}">
                <a16:creationId xmlns:a16="http://schemas.microsoft.com/office/drawing/2014/main" id="{FDF9B2A0-280E-4384-902A-BC2D3F5559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5D7D3F-00B2-4B8E-B973-33A78C88906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55454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B9F2F2-70C9-46E6-AC05-1AF541D4925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471764-955B-414B-8730-A17D2F7684F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8B4E58-B8C6-4700-87F3-B84F448C9F8E}"/>
              </a:ext>
            </a:extLst>
          </p:cNvPr>
          <p:cNvSpPr>
            <a:spLocks noGrp="1"/>
          </p:cNvSpPr>
          <p:nvPr>
            <p:ph type="dt" sz="half" idx="10"/>
          </p:nvPr>
        </p:nvSpPr>
        <p:spPr/>
        <p:txBody>
          <a:bodyPr/>
          <a:lstStyle/>
          <a:p>
            <a:fld id="{640545F6-EDEE-48B0-92A0-15F61C3EE66C}" type="datetimeFigureOut">
              <a:rPr kumimoji="1" lang="ja-JP" altLang="en-US" smtClean="0"/>
              <a:t>2020/7/2</a:t>
            </a:fld>
            <a:endParaRPr kumimoji="1" lang="ja-JP" altLang="en-US"/>
          </a:p>
        </p:txBody>
      </p:sp>
      <p:sp>
        <p:nvSpPr>
          <p:cNvPr id="5" name="フッター プレースホルダー 4">
            <a:extLst>
              <a:ext uri="{FF2B5EF4-FFF2-40B4-BE49-F238E27FC236}">
                <a16:creationId xmlns:a16="http://schemas.microsoft.com/office/drawing/2014/main" id="{E7239A91-2118-4C29-8C7B-E6C033DED3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FC61F9-A5EF-49DB-B67C-3BC28784C864}"/>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11239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3FE6D9-0F67-496A-B0BF-7682C6B75CD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88E450-EA7F-4FC6-9E81-84519500E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CCC3700-7A05-4B58-965E-280CEA0EC949}"/>
              </a:ext>
            </a:extLst>
          </p:cNvPr>
          <p:cNvSpPr>
            <a:spLocks noGrp="1"/>
          </p:cNvSpPr>
          <p:nvPr>
            <p:ph type="dt" sz="half" idx="10"/>
          </p:nvPr>
        </p:nvSpPr>
        <p:spPr/>
        <p:txBody>
          <a:bodyPr/>
          <a:lstStyle/>
          <a:p>
            <a:fld id="{640545F6-EDEE-48B0-92A0-15F61C3EE66C}" type="datetimeFigureOut">
              <a:rPr kumimoji="1" lang="ja-JP" altLang="en-US" smtClean="0"/>
              <a:t>2020/7/2</a:t>
            </a:fld>
            <a:endParaRPr kumimoji="1" lang="ja-JP" altLang="en-US"/>
          </a:p>
        </p:txBody>
      </p:sp>
      <p:sp>
        <p:nvSpPr>
          <p:cNvPr id="5" name="フッター プレースホルダー 4">
            <a:extLst>
              <a:ext uri="{FF2B5EF4-FFF2-40B4-BE49-F238E27FC236}">
                <a16:creationId xmlns:a16="http://schemas.microsoft.com/office/drawing/2014/main" id="{3AE7EA57-844D-4A0E-ABCC-6F29858867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385480-4260-4EAD-81D9-762D5010D0AF}"/>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48944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39AD8-8750-4AF6-8CCF-0FD8D9417EA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45C66F9-6B14-4FA0-B70D-FAAF2AD7CA2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3FE594A-EBE0-456F-AA66-6A3D755D30D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25E090D-BA86-48AA-9A46-964776D234B7}"/>
              </a:ext>
            </a:extLst>
          </p:cNvPr>
          <p:cNvSpPr>
            <a:spLocks noGrp="1"/>
          </p:cNvSpPr>
          <p:nvPr>
            <p:ph type="dt" sz="half" idx="10"/>
          </p:nvPr>
        </p:nvSpPr>
        <p:spPr/>
        <p:txBody>
          <a:bodyPr/>
          <a:lstStyle/>
          <a:p>
            <a:fld id="{640545F6-EDEE-48B0-92A0-15F61C3EE66C}" type="datetimeFigureOut">
              <a:rPr kumimoji="1" lang="ja-JP" altLang="en-US" smtClean="0"/>
              <a:t>2020/7/2</a:t>
            </a:fld>
            <a:endParaRPr kumimoji="1" lang="ja-JP" altLang="en-US"/>
          </a:p>
        </p:txBody>
      </p:sp>
      <p:sp>
        <p:nvSpPr>
          <p:cNvPr id="6" name="フッター プレースホルダー 5">
            <a:extLst>
              <a:ext uri="{FF2B5EF4-FFF2-40B4-BE49-F238E27FC236}">
                <a16:creationId xmlns:a16="http://schemas.microsoft.com/office/drawing/2014/main" id="{FDA83788-7095-49DE-9A48-F61E9B6540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90359F-8EF7-4740-9935-7F92C9BD36E1}"/>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18674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88550-92ED-4C3C-AEB6-1B764834566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22FC27-04F5-4A5A-B3BD-2A73276A7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204BE86-4C5D-4262-A73D-29F97E787DC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7C4B13F-851B-4148-897A-DFA3B4AD9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7CFFAAF-507D-4A8A-954C-090B5DE9D31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9E0D186-7EE3-4913-9A72-89BB692B074A}"/>
              </a:ext>
            </a:extLst>
          </p:cNvPr>
          <p:cNvSpPr>
            <a:spLocks noGrp="1"/>
          </p:cNvSpPr>
          <p:nvPr>
            <p:ph type="dt" sz="half" idx="10"/>
          </p:nvPr>
        </p:nvSpPr>
        <p:spPr/>
        <p:txBody>
          <a:bodyPr/>
          <a:lstStyle/>
          <a:p>
            <a:fld id="{640545F6-EDEE-48B0-92A0-15F61C3EE66C}" type="datetimeFigureOut">
              <a:rPr kumimoji="1" lang="ja-JP" altLang="en-US" smtClean="0"/>
              <a:t>2020/7/2</a:t>
            </a:fld>
            <a:endParaRPr kumimoji="1" lang="ja-JP" altLang="en-US"/>
          </a:p>
        </p:txBody>
      </p:sp>
      <p:sp>
        <p:nvSpPr>
          <p:cNvPr id="8" name="フッター プレースホルダー 7">
            <a:extLst>
              <a:ext uri="{FF2B5EF4-FFF2-40B4-BE49-F238E27FC236}">
                <a16:creationId xmlns:a16="http://schemas.microsoft.com/office/drawing/2014/main" id="{FFE207F2-CD77-426F-A6B7-5BDFE075600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E333937-3BC1-48B9-B330-BE1E8C61EB6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68398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2C2F1A-47F4-4541-BB65-A88ADD39C9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3E432B-C22F-41C6-95C2-DA6B19491170}"/>
              </a:ext>
            </a:extLst>
          </p:cNvPr>
          <p:cNvSpPr>
            <a:spLocks noGrp="1"/>
          </p:cNvSpPr>
          <p:nvPr>
            <p:ph type="dt" sz="half" idx="10"/>
          </p:nvPr>
        </p:nvSpPr>
        <p:spPr/>
        <p:txBody>
          <a:bodyPr/>
          <a:lstStyle/>
          <a:p>
            <a:fld id="{640545F6-EDEE-48B0-92A0-15F61C3EE66C}" type="datetimeFigureOut">
              <a:rPr kumimoji="1" lang="ja-JP" altLang="en-US" smtClean="0"/>
              <a:t>2020/7/2</a:t>
            </a:fld>
            <a:endParaRPr kumimoji="1" lang="ja-JP" altLang="en-US"/>
          </a:p>
        </p:txBody>
      </p:sp>
      <p:sp>
        <p:nvSpPr>
          <p:cNvPr id="4" name="フッター プレースホルダー 3">
            <a:extLst>
              <a:ext uri="{FF2B5EF4-FFF2-40B4-BE49-F238E27FC236}">
                <a16:creationId xmlns:a16="http://schemas.microsoft.com/office/drawing/2014/main" id="{37F829D5-E201-4716-A21B-68E623A589B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1E1A48-7820-4242-8D1A-C30DF98C7BE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53130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1E0CDC0-B50A-4A28-8BAC-507EC637CAF1}"/>
              </a:ext>
            </a:extLst>
          </p:cNvPr>
          <p:cNvSpPr>
            <a:spLocks noGrp="1"/>
          </p:cNvSpPr>
          <p:nvPr>
            <p:ph type="dt" sz="half" idx="10"/>
          </p:nvPr>
        </p:nvSpPr>
        <p:spPr/>
        <p:txBody>
          <a:bodyPr/>
          <a:lstStyle/>
          <a:p>
            <a:fld id="{640545F6-EDEE-48B0-92A0-15F61C3EE66C}" type="datetimeFigureOut">
              <a:rPr kumimoji="1" lang="ja-JP" altLang="en-US" smtClean="0"/>
              <a:t>2020/7/2</a:t>
            </a:fld>
            <a:endParaRPr kumimoji="1" lang="ja-JP" altLang="en-US"/>
          </a:p>
        </p:txBody>
      </p:sp>
      <p:sp>
        <p:nvSpPr>
          <p:cNvPr id="3" name="フッター プレースホルダー 2">
            <a:extLst>
              <a:ext uri="{FF2B5EF4-FFF2-40B4-BE49-F238E27FC236}">
                <a16:creationId xmlns:a16="http://schemas.microsoft.com/office/drawing/2014/main" id="{68F382C9-D36B-4D86-8A33-0E51C480AFB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BD88CC2-0989-4035-9028-8EF44B3789C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70950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1ACD2E-1A81-41DB-8BDB-4FA2F1A4F3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740F83-68AC-4A5D-870E-5510577F6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3E2F255-C175-4A28-9B75-D853CB1A5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8F42386-C6FA-4910-9278-C6D93B187B3F}"/>
              </a:ext>
            </a:extLst>
          </p:cNvPr>
          <p:cNvSpPr>
            <a:spLocks noGrp="1"/>
          </p:cNvSpPr>
          <p:nvPr>
            <p:ph type="dt" sz="half" idx="10"/>
          </p:nvPr>
        </p:nvSpPr>
        <p:spPr/>
        <p:txBody>
          <a:bodyPr/>
          <a:lstStyle/>
          <a:p>
            <a:fld id="{640545F6-EDEE-48B0-92A0-15F61C3EE66C}" type="datetimeFigureOut">
              <a:rPr kumimoji="1" lang="ja-JP" altLang="en-US" smtClean="0"/>
              <a:t>2020/7/2</a:t>
            </a:fld>
            <a:endParaRPr kumimoji="1" lang="ja-JP" altLang="en-US"/>
          </a:p>
        </p:txBody>
      </p:sp>
      <p:sp>
        <p:nvSpPr>
          <p:cNvPr id="6" name="フッター プレースホルダー 5">
            <a:extLst>
              <a:ext uri="{FF2B5EF4-FFF2-40B4-BE49-F238E27FC236}">
                <a16:creationId xmlns:a16="http://schemas.microsoft.com/office/drawing/2014/main" id="{015E2AAB-1FFF-4202-A44C-56154C783A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F4ED72-ACA8-41B7-8AAF-AAB547B9A808}"/>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4779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B7CBA-6C2D-4816-B04A-A1D9898FAC3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32BAF36-D38F-4D79-B985-89AD5B8EA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784FC76-A078-4252-8C8B-BF7D8D9BA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17A52FE-83CA-4802-AA2F-CE37AEC91D7B}"/>
              </a:ext>
            </a:extLst>
          </p:cNvPr>
          <p:cNvSpPr>
            <a:spLocks noGrp="1"/>
          </p:cNvSpPr>
          <p:nvPr>
            <p:ph type="dt" sz="half" idx="10"/>
          </p:nvPr>
        </p:nvSpPr>
        <p:spPr/>
        <p:txBody>
          <a:bodyPr/>
          <a:lstStyle/>
          <a:p>
            <a:fld id="{640545F6-EDEE-48B0-92A0-15F61C3EE66C}" type="datetimeFigureOut">
              <a:rPr kumimoji="1" lang="ja-JP" altLang="en-US" smtClean="0"/>
              <a:t>2020/7/2</a:t>
            </a:fld>
            <a:endParaRPr kumimoji="1" lang="ja-JP" altLang="en-US"/>
          </a:p>
        </p:txBody>
      </p:sp>
      <p:sp>
        <p:nvSpPr>
          <p:cNvPr id="6" name="フッター プレースホルダー 5">
            <a:extLst>
              <a:ext uri="{FF2B5EF4-FFF2-40B4-BE49-F238E27FC236}">
                <a16:creationId xmlns:a16="http://schemas.microsoft.com/office/drawing/2014/main" id="{9607BA29-8D79-4069-969D-AC5061CC37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5ED5CC4-FA08-4D26-BFD7-11058C99562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89312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72603B-D6ED-4766-9BBE-6E0BEB3F3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25DAE6-0BF1-4E2C-A83B-DB2F2A997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1D1D28-C27D-4780-9116-2001761F1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545F6-EDEE-48B0-92A0-15F61C3EE66C}" type="datetimeFigureOut">
              <a:rPr kumimoji="1" lang="ja-JP" altLang="en-US" smtClean="0"/>
              <a:t>2020/7/2</a:t>
            </a:fld>
            <a:endParaRPr kumimoji="1" lang="ja-JP" altLang="en-US"/>
          </a:p>
        </p:txBody>
      </p:sp>
      <p:sp>
        <p:nvSpPr>
          <p:cNvPr id="5" name="フッター プレースホルダー 4">
            <a:extLst>
              <a:ext uri="{FF2B5EF4-FFF2-40B4-BE49-F238E27FC236}">
                <a16:creationId xmlns:a16="http://schemas.microsoft.com/office/drawing/2014/main" id="{1AB00BD9-94C8-4AA7-8C2B-72914A276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C2AB434-F0C0-43E6-A4C6-E80BD0A8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033265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1240685" y="-219631"/>
            <a:ext cx="9710630" cy="7230031"/>
          </a:xfrm>
          <a:prstGeom prst="rect">
            <a:avLst/>
          </a:prstGeom>
          <a:solidFill>
            <a:srgbClr val="ECE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p>
        </p:txBody>
      </p:sp>
      <p:sp>
        <p:nvSpPr>
          <p:cNvPr id="21" name="正方形/長方形 20"/>
          <p:cNvSpPr/>
          <p:nvPr/>
        </p:nvSpPr>
        <p:spPr>
          <a:xfrm>
            <a:off x="1240685" y="28912"/>
            <a:ext cx="9710630" cy="261948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p>
        </p:txBody>
      </p:sp>
      <p:sp>
        <p:nvSpPr>
          <p:cNvPr id="22" name="テキスト ボックス 21"/>
          <p:cNvSpPr txBox="1"/>
          <p:nvPr/>
        </p:nvSpPr>
        <p:spPr>
          <a:xfrm>
            <a:off x="3117346" y="845099"/>
            <a:ext cx="5957308" cy="1058964"/>
          </a:xfrm>
          <a:prstGeom prst="doubleWave">
            <a:avLst>
              <a:gd name="adj1" fmla="val 6250"/>
              <a:gd name="adj2" fmla="val 0"/>
            </a:avLst>
          </a:prstGeom>
          <a:gradFill>
            <a:gsLst>
              <a:gs pos="51000">
                <a:srgbClr val="F4BA02"/>
              </a:gs>
              <a:gs pos="0">
                <a:srgbClr val="FEE8A0"/>
              </a:gs>
              <a:gs pos="100000">
                <a:srgbClr val="FEE168"/>
              </a:gs>
            </a:gsLst>
            <a:lin ang="4800000" scaled="0"/>
          </a:gradFill>
          <a:effectLst>
            <a:outerShdw blurRad="241300" dist="241300" dir="1800000" algn="tl" rotWithShape="0">
              <a:prstClr val="black">
                <a:alpha val="40000"/>
              </a:prstClr>
            </a:outerShdw>
          </a:effectLst>
        </p:spPr>
        <p:txBody>
          <a:bodyPr wrap="square" tIns="0" bIns="163293" rtlCol="0" anchor="ctr" anchorCtr="1">
            <a:spAutoFit/>
          </a:bodyPr>
          <a:lstStyle/>
          <a:p>
            <a:pPr algn="ctr"/>
            <a:endParaRPr lang="en-US" altLang="ja-JP" sz="907"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a:p>
            <a:pPr algn="ctr"/>
            <a:r>
              <a:rPr lang="ja-JP" altLang="en-US"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紫　禁　城　（中国）</a:t>
            </a:r>
            <a:endParaRPr lang="en-US" altLang="ja-JP"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3650458" y="6408347"/>
            <a:ext cx="4891084" cy="483209"/>
          </a:xfrm>
          <a:prstGeom prst="rect">
            <a:avLst/>
          </a:prstGeom>
          <a:noFill/>
        </p:spPr>
        <p:txBody>
          <a:bodyPr wrap="none" rtlCol="0">
            <a:spAutoFit/>
          </a:bodyPr>
          <a:lstStyle/>
          <a:p>
            <a:pPr algn="ctr"/>
            <a:r>
              <a:rPr lang="ja-JP" altLang="en-US" sz="2540" dirty="0">
                <a:solidFill>
                  <a:srgbClr val="FF0000"/>
                </a:solidFill>
                <a:latin typeface="HGP創英角ｺﾞｼｯｸUB" panose="020B0900000000000000" pitchFamily="50" charset="-128"/>
                <a:ea typeface="HGP創英角ｺﾞｼｯｸUB" panose="020B0900000000000000" pitchFamily="50" charset="-128"/>
              </a:rPr>
              <a:t>クリックして問題へ進んでください。</a:t>
            </a:r>
          </a:p>
        </p:txBody>
      </p:sp>
      <p:sp>
        <p:nvSpPr>
          <p:cNvPr id="4" name="テキスト ボックス 3">
            <a:extLst>
              <a:ext uri="{FF2B5EF4-FFF2-40B4-BE49-F238E27FC236}">
                <a16:creationId xmlns:a16="http://schemas.microsoft.com/office/drawing/2014/main" id="{ABB1C301-D06D-441A-9C64-FDDA289AA966}"/>
              </a:ext>
            </a:extLst>
          </p:cNvPr>
          <p:cNvSpPr txBox="1"/>
          <p:nvPr/>
        </p:nvSpPr>
        <p:spPr>
          <a:xfrm>
            <a:off x="3636050" y="2064201"/>
            <a:ext cx="4919899" cy="369332"/>
          </a:xfrm>
          <a:prstGeom prst="rect">
            <a:avLst/>
          </a:prstGeom>
          <a:noFill/>
        </p:spPr>
        <p:txBody>
          <a:bodyPr wrap="square" rtlCol="0">
            <a:spAutoFit/>
          </a:bodyPr>
          <a:lstStyle/>
          <a:p>
            <a:r>
              <a:rPr kumimoji="1" lang="ja-JP" altLang="en-US" b="1" dirty="0">
                <a:solidFill>
                  <a:schemeClr val="bg1"/>
                </a:solidFill>
                <a:latin typeface="AR Pゴシック体S" panose="020B0A00000000000000" pitchFamily="50" charset="-128"/>
                <a:ea typeface="AR Pゴシック体S" panose="020B0A00000000000000" pitchFamily="50" charset="-128"/>
              </a:rPr>
              <a:t>ロダン・パソコン・スクール</a:t>
            </a:r>
            <a:r>
              <a:rPr lang="ja-JP" altLang="en-US" b="1" dirty="0">
                <a:solidFill>
                  <a:schemeClr val="bg1"/>
                </a:solidFill>
                <a:latin typeface="AR Pゴシック体S" panose="020B0A00000000000000" pitchFamily="50" charset="-128"/>
                <a:ea typeface="AR Pゴシック体S" panose="020B0A00000000000000" pitchFamily="50" charset="-128"/>
              </a:rPr>
              <a:t>（</a:t>
            </a:r>
            <a:r>
              <a:rPr kumimoji="1" lang="ja-JP" altLang="en-US" b="1" dirty="0">
                <a:solidFill>
                  <a:schemeClr val="bg1"/>
                </a:solidFill>
                <a:latin typeface="AR Pゴシック体S" panose="020B0A00000000000000" pitchFamily="50" charset="-128"/>
                <a:ea typeface="AR Pゴシック体S" panose="020B0A00000000000000" pitchFamily="50" charset="-128"/>
              </a:rPr>
              <a:t>脳トレクイズ）</a:t>
            </a:r>
          </a:p>
        </p:txBody>
      </p:sp>
      <p:pic>
        <p:nvPicPr>
          <p:cNvPr id="6" name="図 5">
            <a:extLst>
              <a:ext uri="{FF2B5EF4-FFF2-40B4-BE49-F238E27FC236}">
                <a16:creationId xmlns:a16="http://schemas.microsoft.com/office/drawing/2014/main" id="{FE184FFC-C918-46BB-AA37-E470BD612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8251" y="324720"/>
            <a:ext cx="1663064" cy="2323675"/>
          </a:xfrm>
          <a:prstGeom prst="rect">
            <a:avLst/>
          </a:prstGeom>
        </p:spPr>
      </p:pic>
      <p:pic>
        <p:nvPicPr>
          <p:cNvPr id="11" name="図 10">
            <a:extLst>
              <a:ext uri="{FF2B5EF4-FFF2-40B4-BE49-F238E27FC236}">
                <a16:creationId xmlns:a16="http://schemas.microsoft.com/office/drawing/2014/main" id="{C0750492-6878-46A9-974F-B428C3615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77854" y="239658"/>
            <a:ext cx="1663064" cy="2419880"/>
          </a:xfrm>
          <a:prstGeom prst="rect">
            <a:avLst/>
          </a:prstGeom>
        </p:spPr>
      </p:pic>
      <p:sp>
        <p:nvSpPr>
          <p:cNvPr id="7" name="テキスト ボックス 6">
            <a:extLst>
              <a:ext uri="{FF2B5EF4-FFF2-40B4-BE49-F238E27FC236}">
                <a16:creationId xmlns:a16="http://schemas.microsoft.com/office/drawing/2014/main" id="{79879F76-CA73-4480-BDA1-77D1138568D8}"/>
              </a:ext>
            </a:extLst>
          </p:cNvPr>
          <p:cNvSpPr txBox="1"/>
          <p:nvPr/>
        </p:nvSpPr>
        <p:spPr>
          <a:xfrm>
            <a:off x="4357735" y="324720"/>
            <a:ext cx="3476531" cy="523220"/>
          </a:xfrm>
          <a:prstGeom prst="rect">
            <a:avLst/>
          </a:prstGeom>
          <a:noFill/>
        </p:spPr>
        <p:txBody>
          <a:bodyPr wrap="square" rtlCol="0">
            <a:spAutoFit/>
          </a:bodyPr>
          <a:lstStyle/>
          <a:p>
            <a:r>
              <a:rPr kumimoji="1" lang="ja-JP" altLang="en-US" sz="2800" dirty="0">
                <a:solidFill>
                  <a:schemeClr val="bg1"/>
                </a:solidFill>
                <a:latin typeface="AR Pゴシック体S" panose="020B0A00000000000000" pitchFamily="50" charset="-128"/>
                <a:ea typeface="AR Pゴシック体S" panose="020B0A00000000000000" pitchFamily="50" charset="-128"/>
              </a:rPr>
              <a:t>世界遺産巡りの旅</a:t>
            </a:r>
          </a:p>
        </p:txBody>
      </p:sp>
      <p:sp>
        <p:nvSpPr>
          <p:cNvPr id="8" name="テキスト ボックス 7">
            <a:extLst>
              <a:ext uri="{FF2B5EF4-FFF2-40B4-BE49-F238E27FC236}">
                <a16:creationId xmlns:a16="http://schemas.microsoft.com/office/drawing/2014/main" id="{2702E3A4-0660-4BC7-B2FB-69A67B29B735}"/>
              </a:ext>
            </a:extLst>
          </p:cNvPr>
          <p:cNvSpPr txBox="1"/>
          <p:nvPr/>
        </p:nvSpPr>
        <p:spPr>
          <a:xfrm>
            <a:off x="3840622" y="2770334"/>
            <a:ext cx="4134678" cy="369332"/>
          </a:xfrm>
          <a:prstGeom prst="rect">
            <a:avLst/>
          </a:prstGeom>
          <a:noFill/>
        </p:spPr>
        <p:txBody>
          <a:bodyPr wrap="square" rtlCol="0">
            <a:spAutoFit/>
          </a:bodyPr>
          <a:lstStyle/>
          <a:p>
            <a:pPr algn="ctr"/>
            <a:r>
              <a:rPr kumimoji="1" lang="en-US" altLang="ja-JP" b="1" dirty="0"/>
              <a:t>5</a:t>
            </a:r>
            <a:r>
              <a:rPr kumimoji="1" lang="ja-JP" altLang="en-US" b="1" dirty="0"/>
              <a:t>つの変化が、現れるので探してね！</a:t>
            </a:r>
            <a:endParaRPr kumimoji="1" lang="en-US" altLang="ja-JP" b="1" dirty="0"/>
          </a:p>
        </p:txBody>
      </p:sp>
      <p:sp>
        <p:nvSpPr>
          <p:cNvPr id="9" name="テキスト ボックス 8">
            <a:extLst>
              <a:ext uri="{FF2B5EF4-FFF2-40B4-BE49-F238E27FC236}">
                <a16:creationId xmlns:a16="http://schemas.microsoft.com/office/drawing/2014/main" id="{4A608C2C-DB6C-4A9D-9013-4111A9EE2360}"/>
              </a:ext>
            </a:extLst>
          </p:cNvPr>
          <p:cNvSpPr txBox="1"/>
          <p:nvPr/>
        </p:nvSpPr>
        <p:spPr>
          <a:xfrm>
            <a:off x="1517374" y="3115138"/>
            <a:ext cx="9157252" cy="3293209"/>
          </a:xfrm>
          <a:prstGeom prst="rect">
            <a:avLst/>
          </a:prstGeom>
          <a:noFill/>
        </p:spPr>
        <p:txBody>
          <a:bodyPr wrap="square" rtlCol="0">
            <a:spAutoFit/>
          </a:bodyPr>
          <a:lstStyle/>
          <a:p>
            <a:r>
              <a:rPr kumimoji="1" lang="ja-JP" altLang="en-US" sz="1600" dirty="0">
                <a:latin typeface="+mn-ea"/>
              </a:rPr>
              <a:t>　映画「ラストエンペラー」でも知られる中国の紫禁城（故宮）は、面積</a:t>
            </a:r>
            <a:r>
              <a:rPr kumimoji="1" lang="en-US" altLang="ja-JP" sz="1600" dirty="0">
                <a:latin typeface="+mn-ea"/>
              </a:rPr>
              <a:t>725,000</a:t>
            </a:r>
            <a:r>
              <a:rPr lang="ja-JP" altLang="en-US" sz="1600" dirty="0">
                <a:latin typeface="+mn-ea"/>
              </a:rPr>
              <a:t>㎡</a:t>
            </a:r>
            <a:r>
              <a:rPr kumimoji="1" lang="ja-JP" altLang="en-US" sz="1600" dirty="0">
                <a:latin typeface="+mn-ea"/>
              </a:rPr>
              <a:t>の世界最大の木造建築群です。高さ</a:t>
            </a:r>
            <a:r>
              <a:rPr kumimoji="1" lang="en-US" altLang="ja-JP" sz="1600" dirty="0">
                <a:latin typeface="+mn-ea"/>
              </a:rPr>
              <a:t>12</a:t>
            </a:r>
            <a:r>
              <a:rPr kumimoji="1" lang="ja-JP" altLang="en-US" sz="1600" dirty="0">
                <a:latin typeface="+mn-ea"/>
              </a:rPr>
              <a:t>ｍ厚さ</a:t>
            </a:r>
            <a:r>
              <a:rPr kumimoji="1" lang="en-US" altLang="ja-JP" sz="1600" dirty="0">
                <a:latin typeface="+mn-ea"/>
              </a:rPr>
              <a:t>6</a:t>
            </a:r>
            <a:r>
              <a:rPr kumimoji="1" lang="ja-JP" altLang="en-US" sz="1600" dirty="0">
                <a:latin typeface="+mn-ea"/>
              </a:rPr>
              <a:t>ｍ～</a:t>
            </a:r>
            <a:r>
              <a:rPr kumimoji="1" lang="en-US" altLang="ja-JP" sz="1600" dirty="0">
                <a:latin typeface="+mn-ea"/>
              </a:rPr>
              <a:t>10</a:t>
            </a:r>
            <a:r>
              <a:rPr kumimoji="1" lang="ja-JP" altLang="en-US" sz="1600" dirty="0">
                <a:latin typeface="+mn-ea"/>
              </a:rPr>
              <a:t>ｍの城壁に囲まれ、中には</a:t>
            </a:r>
            <a:r>
              <a:rPr kumimoji="1" lang="en-US" altLang="ja-JP" sz="1600" dirty="0">
                <a:latin typeface="+mn-ea"/>
              </a:rPr>
              <a:t>9000</a:t>
            </a:r>
            <a:r>
              <a:rPr kumimoji="1" lang="ja-JP" altLang="en-US" sz="1600" dirty="0">
                <a:latin typeface="+mn-ea"/>
              </a:rPr>
              <a:t>近くの部屋、明時代では</a:t>
            </a:r>
            <a:r>
              <a:rPr kumimoji="1" lang="en-US" altLang="ja-JP" sz="1600" dirty="0">
                <a:latin typeface="+mn-ea"/>
              </a:rPr>
              <a:t>9000</a:t>
            </a:r>
            <a:r>
              <a:rPr kumimoji="1" lang="ja-JP" altLang="en-US" sz="1600" dirty="0">
                <a:latin typeface="+mn-ea"/>
              </a:rPr>
              <a:t>人の宮女、</a:t>
            </a:r>
            <a:r>
              <a:rPr kumimoji="1" lang="en-US" altLang="ja-JP" sz="1600" dirty="0">
                <a:latin typeface="+mn-ea"/>
              </a:rPr>
              <a:t>10</a:t>
            </a:r>
            <a:r>
              <a:rPr kumimoji="1" lang="ja-JP" altLang="en-US" sz="1600" dirty="0">
                <a:latin typeface="+mn-ea"/>
              </a:rPr>
              <a:t>万人の宦官が住んでいたといわれています</a:t>
            </a:r>
            <a:r>
              <a:rPr kumimoji="1" lang="en-US" altLang="ja-JP" sz="1600" dirty="0">
                <a:latin typeface="+mn-ea"/>
              </a:rPr>
              <a:t>(</a:t>
            </a:r>
            <a:r>
              <a:rPr kumimoji="1" lang="ja-JP" altLang="en-US" sz="1600" dirty="0">
                <a:latin typeface="+mn-ea"/>
              </a:rPr>
              <a:t>ﾟ</a:t>
            </a:r>
            <a:r>
              <a:rPr kumimoji="1" lang="en-US" altLang="ja-JP" sz="1600" dirty="0">
                <a:latin typeface="+mn-ea"/>
              </a:rPr>
              <a:t>д</a:t>
            </a:r>
            <a:r>
              <a:rPr kumimoji="1" lang="ja-JP" altLang="en-US" sz="1600" dirty="0">
                <a:latin typeface="+mn-ea"/>
              </a:rPr>
              <a:t>ﾟ</a:t>
            </a:r>
            <a:r>
              <a:rPr kumimoji="1" lang="en-US" altLang="ja-JP" sz="1600" dirty="0">
                <a:latin typeface="+mn-ea"/>
              </a:rPr>
              <a:t>)</a:t>
            </a:r>
            <a:r>
              <a:rPr kumimoji="1" lang="ja-JP" altLang="en-US" sz="1600" dirty="0">
                <a:latin typeface="+mn-ea"/>
              </a:rPr>
              <a:t>！</a:t>
            </a:r>
            <a:endParaRPr kumimoji="1" lang="en-US" altLang="ja-JP" sz="1600" dirty="0">
              <a:latin typeface="+mn-ea"/>
            </a:endParaRPr>
          </a:p>
          <a:p>
            <a:r>
              <a:rPr lang="ja-JP" altLang="en-US" sz="1600" dirty="0">
                <a:latin typeface="+mn-ea"/>
              </a:rPr>
              <a:t>　</a:t>
            </a:r>
            <a:r>
              <a:rPr kumimoji="1" lang="ja-JP" altLang="en-US" sz="1600" dirty="0">
                <a:latin typeface="+mn-ea"/>
              </a:rPr>
              <a:t>元々モンゴル帝国のクビライが建設した宮殿を明の成祖永楽帝が改築しその後、清王朝の宮殿となり約</a:t>
            </a:r>
            <a:r>
              <a:rPr kumimoji="1" lang="en-US" altLang="ja-JP" sz="1600" dirty="0">
                <a:latin typeface="+mn-ea"/>
              </a:rPr>
              <a:t>490</a:t>
            </a:r>
            <a:r>
              <a:rPr kumimoji="1" lang="ja-JP" altLang="en-US" sz="1600" dirty="0">
                <a:latin typeface="+mn-ea"/>
              </a:rPr>
              <a:t>年間、</a:t>
            </a:r>
            <a:r>
              <a:rPr kumimoji="1" lang="en-US" altLang="ja-JP" sz="1600" dirty="0">
                <a:latin typeface="+mn-ea"/>
              </a:rPr>
              <a:t>24</a:t>
            </a:r>
            <a:r>
              <a:rPr kumimoji="1" lang="ja-JP" altLang="en-US" sz="1600" dirty="0">
                <a:latin typeface="+mn-ea"/>
              </a:rPr>
              <a:t>人の皇帝の居城となっていったのです。</a:t>
            </a:r>
            <a:endParaRPr kumimoji="1" lang="en-US" altLang="ja-JP" sz="1600" dirty="0">
              <a:latin typeface="+mn-ea"/>
            </a:endParaRPr>
          </a:p>
          <a:p>
            <a:r>
              <a:rPr lang="ja-JP" altLang="en-US" sz="1600" dirty="0">
                <a:latin typeface="+mn-ea"/>
              </a:rPr>
              <a:t>　そして、</a:t>
            </a:r>
            <a:r>
              <a:rPr lang="en-US" altLang="ja-JP" sz="1600" dirty="0">
                <a:latin typeface="+mn-ea"/>
              </a:rPr>
              <a:t>1924</a:t>
            </a:r>
            <a:r>
              <a:rPr lang="ja-JP" altLang="en-US" sz="1600" dirty="0">
                <a:latin typeface="+mn-ea"/>
              </a:rPr>
              <a:t>年北京政変の際、最後となる皇帝「愛新覚羅溥儀（あいしんかくらふぎ）」が紫禁城退去を命ぜられその後「故宮」と呼ばれるようになり、</a:t>
            </a:r>
            <a:r>
              <a:rPr lang="en-US" altLang="ja-JP" sz="1600" dirty="0">
                <a:latin typeface="+mn-ea"/>
              </a:rPr>
              <a:t>1925</a:t>
            </a:r>
            <a:r>
              <a:rPr lang="ja-JP" altLang="en-US" sz="1600" dirty="0">
                <a:latin typeface="+mn-ea"/>
              </a:rPr>
              <a:t>年博物館として組織されました。</a:t>
            </a:r>
            <a:endParaRPr lang="en-US" altLang="ja-JP" sz="1600" dirty="0">
              <a:latin typeface="+mn-ea"/>
            </a:endParaRPr>
          </a:p>
          <a:p>
            <a:r>
              <a:rPr lang="ja-JP" altLang="en-US" sz="1600" dirty="0">
                <a:latin typeface="+mn-ea"/>
              </a:rPr>
              <a:t>　</a:t>
            </a:r>
            <a:r>
              <a:rPr lang="en-US" altLang="ja-JP" sz="1600" dirty="0">
                <a:latin typeface="+mn-ea"/>
              </a:rPr>
              <a:t>1987</a:t>
            </a:r>
            <a:r>
              <a:rPr lang="ja-JP" altLang="en-US" sz="1600" dirty="0">
                <a:latin typeface="+mn-ea"/>
              </a:rPr>
              <a:t>年、ユネスコより世界遺産として認定され、現在は、明・清王朝の歴史を伝える「故宮博物院」として一般公開されています。</a:t>
            </a:r>
            <a:endParaRPr lang="en-US" altLang="ja-JP" sz="1600" dirty="0">
              <a:latin typeface="+mn-ea"/>
            </a:endParaRPr>
          </a:p>
          <a:p>
            <a:endParaRPr lang="en-US" altLang="ja-JP" sz="1600" dirty="0">
              <a:latin typeface="+mn-ea"/>
            </a:endParaRPr>
          </a:p>
          <a:p>
            <a:r>
              <a:rPr kumimoji="1" lang="ja-JP" altLang="en-US" sz="1600" dirty="0">
                <a:latin typeface="+mn-ea"/>
              </a:rPr>
              <a:t>　歴代の皇帝、百花咲き乱れる后妃達、きらびやかな時代に思いを馳せながら変化する画像を楽しんで下さいね。</a:t>
            </a:r>
            <a:endParaRPr kumimoji="1" lang="en-US" altLang="ja-JP" sz="1600" dirty="0">
              <a:latin typeface="+mn-ea"/>
            </a:endParaRPr>
          </a:p>
          <a:p>
            <a:endParaRPr kumimoji="1" lang="ja-JP" altLang="en-US" sz="1600" dirty="0">
              <a:latin typeface="+mn-ea"/>
            </a:endParaRPr>
          </a:p>
        </p:txBody>
      </p:sp>
      <p:pic>
        <p:nvPicPr>
          <p:cNvPr id="2" name="【延禧攻略】相忘--蘇青《歌詞MV》｜片尾曲">
            <a:hlinkClick r:id="" action="ppaction://media"/>
            <a:extLst>
              <a:ext uri="{FF2B5EF4-FFF2-40B4-BE49-F238E27FC236}">
                <a16:creationId xmlns:a16="http://schemas.microsoft.com/office/drawing/2014/main" id="{2746147C-A032-4E78-AA88-1BD2E3830D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42330" y="740196"/>
            <a:ext cx="609600" cy="609600"/>
          </a:xfrm>
          <a:prstGeom prst="rect">
            <a:avLst/>
          </a:prstGeom>
        </p:spPr>
      </p:pic>
    </p:spTree>
    <p:extLst>
      <p:ext uri="{BB962C8B-B14F-4D97-AF65-F5344CB8AC3E}">
        <p14:creationId xmlns:p14="http://schemas.microsoft.com/office/powerpoint/2010/main" val="2438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白１">
            <a:extLst>
              <a:ext uri="{FF2B5EF4-FFF2-40B4-BE49-F238E27FC236}">
                <a16:creationId xmlns:a16="http://schemas.microsoft.com/office/drawing/2014/main" id="{30FE4C0D-B7AE-4C8B-9F02-89D991D0BC7F}"/>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5" name="青1">
            <a:extLst>
              <a:ext uri="{FF2B5EF4-FFF2-40B4-BE49-F238E27FC236}">
                <a16:creationId xmlns:a16="http://schemas.microsoft.com/office/drawing/2014/main" id="{291B770C-3773-4A16-9D63-155F2FBA5D0D}"/>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１</a:t>
            </a:r>
          </a:p>
        </p:txBody>
      </p:sp>
      <p:sp>
        <p:nvSpPr>
          <p:cNvPr id="6" name="白２">
            <a:extLst>
              <a:ext uri="{FF2B5EF4-FFF2-40B4-BE49-F238E27FC236}">
                <a16:creationId xmlns:a16="http://schemas.microsoft.com/office/drawing/2014/main" id="{C57FDD02-C166-43B0-A2C0-4BACF5A17F5B}"/>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7" name="青2">
            <a:extLst>
              <a:ext uri="{FF2B5EF4-FFF2-40B4-BE49-F238E27FC236}">
                <a16:creationId xmlns:a16="http://schemas.microsoft.com/office/drawing/2014/main" id="{F1598E02-BD2B-450D-92C9-391DA1092A0F}"/>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２</a:t>
            </a:r>
          </a:p>
        </p:txBody>
      </p:sp>
      <p:sp>
        <p:nvSpPr>
          <p:cNvPr id="8" name="白３">
            <a:extLst>
              <a:ext uri="{FF2B5EF4-FFF2-40B4-BE49-F238E27FC236}">
                <a16:creationId xmlns:a16="http://schemas.microsoft.com/office/drawing/2014/main" id="{339B37CB-14D5-46C5-8026-E7BCE4EF06C3}"/>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dirty="0"/>
          </a:p>
        </p:txBody>
      </p:sp>
      <p:sp>
        <p:nvSpPr>
          <p:cNvPr id="9" name="青3">
            <a:extLst>
              <a:ext uri="{FF2B5EF4-FFF2-40B4-BE49-F238E27FC236}">
                <a16:creationId xmlns:a16="http://schemas.microsoft.com/office/drawing/2014/main" id="{CEC060F6-1D16-4308-B3D2-D5F2D8471637}"/>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３</a:t>
            </a:r>
          </a:p>
        </p:txBody>
      </p:sp>
    </p:spTree>
    <p:extLst>
      <p:ext uri="{BB962C8B-B14F-4D97-AF65-F5344CB8AC3E}">
        <p14:creationId xmlns:p14="http://schemas.microsoft.com/office/powerpoint/2010/main" val="3034180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2000"/>
                            </p:stCondLst>
                            <p:childTnLst>
                              <p:par>
                                <p:cTn id="9" presetID="1" presetClass="exit"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18" fill="hold">
                            <p:stCondLst>
                              <p:cond delay="4000"/>
                            </p:stCondLst>
                            <p:childTnLst>
                              <p:par>
                                <p:cTn id="19" presetID="1" presetClass="exit" presetSubtype="0" fill="hold" grpId="1" nodeType="after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4000"/>
                            </p:stCondLst>
                            <p:childTnLst>
                              <p:par>
                                <p:cTn id="22" presetID="1" presetClass="exit"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oin.wav"/>
                                        </p:tgtEl>
                                      </p:cMediaNode>
                                    </p:audio>
                                  </p:subTnLst>
                                </p:cTn>
                              </p:par>
                            </p:childTnLst>
                          </p:cTn>
                        </p:par>
                        <p:par>
                          <p:cTn id="28" fill="hold">
                            <p:stCondLst>
                              <p:cond delay="6000"/>
                            </p:stCondLst>
                            <p:childTnLst>
                              <p:par>
                                <p:cTn id="29" presetID="1" presetClass="exit" presetSubtype="0" fill="hold" grpId="1" nodeType="after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6000"/>
                            </p:stCondLst>
                            <p:childTnLst>
                              <p:par>
                                <p:cTn id="32" presetID="1" presetClass="exit"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7" grpId="1" animBg="1"/>
      <p:bldP spid="8" grpId="0"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descr="屋外, 建物, 砂浜, 礼拝堂 が含まれている画像&#10;&#10;自動的に生成された説明">
            <a:extLst>
              <a:ext uri="{FF2B5EF4-FFF2-40B4-BE49-F238E27FC236}">
                <a16:creationId xmlns:a16="http://schemas.microsoft.com/office/drawing/2014/main" id="{EA2BC1F0-2B63-4D16-A72F-899A3F039C66}"/>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19" y="-170165"/>
            <a:ext cx="12766497" cy="7181156"/>
          </a:xfrm>
          <a:prstGeom prst="rect">
            <a:avLst/>
          </a:prstGeom>
        </p:spPr>
      </p:pic>
      <p:pic>
        <p:nvPicPr>
          <p:cNvPr id="7" name="図 6" descr="屋内, カウンター, キッチン, 座る が含まれている画像&#10;&#10;自動的に生成された説明">
            <a:extLst>
              <a:ext uri="{FF2B5EF4-FFF2-40B4-BE49-F238E27FC236}">
                <a16:creationId xmlns:a16="http://schemas.microsoft.com/office/drawing/2014/main" id="{3FA22169-8BB3-4538-BDC7-8304933F9C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357312" y="4691095"/>
            <a:ext cx="644795" cy="626240"/>
          </a:xfrm>
          <a:prstGeom prst="rect">
            <a:avLst/>
          </a:prstGeom>
        </p:spPr>
      </p:pic>
      <p:sp>
        <p:nvSpPr>
          <p:cNvPr id="2" name="テキスト ボックス 1">
            <a:extLst>
              <a:ext uri="{FF2B5EF4-FFF2-40B4-BE49-F238E27FC236}">
                <a16:creationId xmlns:a16="http://schemas.microsoft.com/office/drawing/2014/main" id="{2BB38D3D-AF95-496F-AC62-73231E8B1C93}"/>
              </a:ext>
            </a:extLst>
          </p:cNvPr>
          <p:cNvSpPr txBox="1"/>
          <p:nvPr/>
        </p:nvSpPr>
        <p:spPr>
          <a:xfrm>
            <a:off x="198783" y="188296"/>
            <a:ext cx="11794435" cy="353943"/>
          </a:xfrm>
          <a:prstGeom prst="rect">
            <a:avLst/>
          </a:prstGeom>
          <a:noFill/>
        </p:spPr>
        <p:txBody>
          <a:bodyPr wrap="square" rtlCol="0">
            <a:spAutoFit/>
          </a:bodyPr>
          <a:lstStyle/>
          <a:p>
            <a:r>
              <a:rPr kumimoji="1" lang="ja-JP" altLang="en-US" sz="1600" b="1" dirty="0">
                <a:solidFill>
                  <a:srgbClr val="FFFF00"/>
                </a:solidFill>
              </a:rPr>
              <a:t>建物は「天子は南面す」の故事に従い、すべて南向きに作られています。宮殿群は南北の軸に</a:t>
            </a:r>
            <a:r>
              <a:rPr kumimoji="1" lang="ja-JP" altLang="en-US" sz="1700" b="1" dirty="0">
                <a:solidFill>
                  <a:srgbClr val="FFFF00"/>
                </a:solidFill>
              </a:rPr>
              <a:t>沿って</a:t>
            </a:r>
            <a:r>
              <a:rPr kumimoji="1" lang="ja-JP" altLang="en-US" sz="1600" b="1" dirty="0">
                <a:solidFill>
                  <a:srgbClr val="FFFF00"/>
                </a:solidFill>
              </a:rPr>
              <a:t>左右対称となっています。</a:t>
            </a:r>
          </a:p>
        </p:txBody>
      </p:sp>
      <p:sp>
        <p:nvSpPr>
          <p:cNvPr id="8" name="テキスト ボックス 7">
            <a:extLst>
              <a:ext uri="{FF2B5EF4-FFF2-40B4-BE49-F238E27FC236}">
                <a16:creationId xmlns:a16="http://schemas.microsoft.com/office/drawing/2014/main" id="{4562910A-6889-4577-84EE-14E6CA27FDA7}"/>
              </a:ext>
            </a:extLst>
          </p:cNvPr>
          <p:cNvSpPr txBox="1"/>
          <p:nvPr/>
        </p:nvSpPr>
        <p:spPr>
          <a:xfrm>
            <a:off x="2791536" y="6281985"/>
            <a:ext cx="9400464" cy="646331"/>
          </a:xfrm>
          <a:prstGeom prst="rect">
            <a:avLst/>
          </a:prstGeom>
          <a:noFill/>
        </p:spPr>
        <p:txBody>
          <a:bodyPr wrap="square" rtlCol="0">
            <a:spAutoFit/>
          </a:bodyPr>
          <a:lstStyle/>
          <a:p>
            <a:r>
              <a:rPr kumimoji="1" lang="en-US" altLang="ja-JP" b="1" dirty="0">
                <a:solidFill>
                  <a:srgbClr val="FF0000"/>
                </a:solidFill>
              </a:rPr>
              <a:t>5</a:t>
            </a:r>
            <a:r>
              <a:rPr kumimoji="1" lang="ja-JP" altLang="en-US" b="1" dirty="0">
                <a:solidFill>
                  <a:srgbClr val="FF0000"/>
                </a:solidFill>
              </a:rPr>
              <a:t>つの変化わかりましたか？后妃達に会えましたか？クリックすると次の画面に進みます</a:t>
            </a:r>
            <a:endParaRPr kumimoji="1" lang="en-US" altLang="ja-JP" b="1" dirty="0">
              <a:solidFill>
                <a:srgbClr val="FF0000"/>
              </a:solidFill>
            </a:endParaRPr>
          </a:p>
          <a:p>
            <a:endParaRPr kumimoji="1" lang="ja-JP" altLang="en-US" dirty="0"/>
          </a:p>
        </p:txBody>
      </p:sp>
      <p:pic>
        <p:nvPicPr>
          <p:cNvPr id="10" name="図 9" descr="自転車に乗る男性&#10;&#10;自動的に生成された説明">
            <a:extLst>
              <a:ext uri="{FF2B5EF4-FFF2-40B4-BE49-F238E27FC236}">
                <a16:creationId xmlns:a16="http://schemas.microsoft.com/office/drawing/2014/main" id="{442A7595-4F7C-4C25-B345-C3C667E00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7460" y="3963539"/>
            <a:ext cx="795508" cy="668566"/>
          </a:xfrm>
          <a:prstGeom prst="rect">
            <a:avLst/>
          </a:prstGeom>
        </p:spPr>
      </p:pic>
      <p:pic>
        <p:nvPicPr>
          <p:cNvPr id="15" name="図 14" descr="男, 大きい, 立つ, 民衆 が含まれている画像&#10;&#10;自動的に生成された説明">
            <a:extLst>
              <a:ext uri="{FF2B5EF4-FFF2-40B4-BE49-F238E27FC236}">
                <a16:creationId xmlns:a16="http://schemas.microsoft.com/office/drawing/2014/main" id="{244C6332-AF1D-4559-B7FB-55BDA45524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32" y="3402448"/>
            <a:ext cx="1380706" cy="1439878"/>
          </a:xfrm>
          <a:prstGeom prst="rect">
            <a:avLst/>
          </a:prstGeom>
        </p:spPr>
      </p:pic>
      <p:pic>
        <p:nvPicPr>
          <p:cNvPr id="17" name="図 16" descr="ポーズ, 写真, 人, グループ が含まれている画像&#10;&#10;自動的に生成された説明">
            <a:extLst>
              <a:ext uri="{FF2B5EF4-FFF2-40B4-BE49-F238E27FC236}">
                <a16:creationId xmlns:a16="http://schemas.microsoft.com/office/drawing/2014/main" id="{18DC06B5-5AE5-4AFA-A183-00222981D3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9655" y="3451439"/>
            <a:ext cx="936825" cy="383011"/>
          </a:xfrm>
          <a:prstGeom prst="rect">
            <a:avLst/>
          </a:prstGeom>
        </p:spPr>
      </p:pic>
      <p:pic>
        <p:nvPicPr>
          <p:cNvPr id="19" name="図 18" descr="建物, ケーキ, 写真, 大きい が含まれている画像&#10;&#10;自動的に生成された説明">
            <a:extLst>
              <a:ext uri="{FF2B5EF4-FFF2-40B4-BE49-F238E27FC236}">
                <a16:creationId xmlns:a16="http://schemas.microsoft.com/office/drawing/2014/main" id="{90F771BA-339E-4FCA-BAB1-F33A2A3D5D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7312" y="3348921"/>
            <a:ext cx="2163127" cy="381974"/>
          </a:xfrm>
          <a:prstGeom prst="rect">
            <a:avLst/>
          </a:prstGeom>
        </p:spPr>
      </p:pic>
    </p:spTree>
    <p:extLst>
      <p:ext uri="{BB962C8B-B14F-4D97-AF65-F5344CB8AC3E}">
        <p14:creationId xmlns:p14="http://schemas.microsoft.com/office/powerpoint/2010/main" val="364068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0"/>
                                        <p:tgtEl>
                                          <p:spTgt spid="10"/>
                                        </p:tgtEl>
                                      </p:cBhvr>
                                    </p:animEffect>
                                  </p:childTnLst>
                                </p:cTn>
                              </p:par>
                              <p:par>
                                <p:cTn id="8" presetID="10" presetClass="entr" presetSubtype="0" fill="hold" nodeType="withEffect">
                                  <p:stCondLst>
                                    <p:cond delay="30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0"/>
                                        <p:tgtEl>
                                          <p:spTgt spid="15"/>
                                        </p:tgtEl>
                                      </p:cBhvr>
                                    </p:animEffect>
                                  </p:childTnLst>
                                </p:cTn>
                              </p:par>
                              <p:par>
                                <p:cTn id="11" presetID="10" presetClass="entr" presetSubtype="0" fill="hold" nodeType="withEffect">
                                  <p:stCondLst>
                                    <p:cond delay="6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0"/>
                                        <p:tgtEl>
                                          <p:spTgt spid="17"/>
                                        </p:tgtEl>
                                      </p:cBhvr>
                                    </p:animEffect>
                                  </p:childTnLst>
                                </p:cTn>
                              </p:par>
                              <p:par>
                                <p:cTn id="14" presetID="10" presetClass="entr" presetSubtype="0" fill="hold" nodeType="withEffect">
                                  <p:stCondLst>
                                    <p:cond delay="9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0"/>
                                        <p:tgtEl>
                                          <p:spTgt spid="7"/>
                                        </p:tgtEl>
                                      </p:cBhvr>
                                    </p:animEffect>
                                  </p:childTnLst>
                                </p:cTn>
                              </p:par>
                              <p:par>
                                <p:cTn id="17" presetID="10" presetClass="entr" presetSubtype="0" fill="hold" nodeType="withEffect">
                                  <p:stCondLst>
                                    <p:cond delay="12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0"/>
                                        <p:tgtEl>
                                          <p:spTgt spid="19"/>
                                        </p:tgtEl>
                                      </p:cBhvr>
                                    </p:animEffect>
                                  </p:childTnLst>
                                </p:cTn>
                              </p:par>
                              <p:par>
                                <p:cTn id="20" presetID="10" presetClass="entr" presetSubtype="0" fill="hold" grpId="0" nodeType="withEffect">
                                  <p:stCondLst>
                                    <p:cond delay="16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996293-8BB5-45BD-B423-6E0EFE1A5747}"/>
              </a:ext>
            </a:extLst>
          </p:cNvPr>
          <p:cNvSpPr>
            <a:spLocks noGrp="1"/>
          </p:cNvSpPr>
          <p:nvPr>
            <p:ph type="ctrTitle"/>
          </p:nvPr>
        </p:nvSpPr>
        <p:spPr>
          <a:xfrm>
            <a:off x="1524000" y="378445"/>
            <a:ext cx="9144000" cy="2387600"/>
          </a:xfrm>
        </p:spPr>
        <p:txBody>
          <a:bodyPr>
            <a:normAutofit fontScale="90000"/>
          </a:bodyPr>
          <a:lstStyle/>
          <a:p>
            <a:r>
              <a:rPr lang="ja-JP" altLang="en-US" dirty="0">
                <a:latin typeface="AR Pゴシック体S" panose="020B0600010101010101" pitchFamily="50" charset="-128"/>
                <a:ea typeface="AR Pゴシック体S" panose="020B0600010101010101" pitchFamily="50" charset="-128"/>
              </a:rPr>
              <a:t>おわり</a:t>
            </a:r>
            <a:br>
              <a:rPr lang="en-US" altLang="ja-JP" dirty="0">
                <a:latin typeface="AR Pゴシック体S" panose="020B0600010101010101" pitchFamily="50" charset="-128"/>
                <a:ea typeface="AR Pゴシック体S" panose="020B0600010101010101" pitchFamily="50" charset="-128"/>
              </a:rPr>
            </a:br>
            <a:br>
              <a:rPr lang="en-US" altLang="ja-JP" dirty="0"/>
            </a:br>
            <a:r>
              <a:rPr lang="ja-JP" altLang="en-US" sz="2700" b="1" dirty="0">
                <a:latin typeface="AR Pゴシック体S" panose="020B0600010101010101" pitchFamily="50" charset="-128"/>
                <a:ea typeface="AR Pゴシック体S" panose="020B0600010101010101" pitchFamily="50" charset="-128"/>
              </a:rPr>
              <a:t>ロダン・パソコン・スクール</a:t>
            </a:r>
            <a:br>
              <a:rPr lang="en-US" altLang="ja-JP" sz="2700" b="1" dirty="0">
                <a:latin typeface="AR Pゴシック体S" panose="020B0600010101010101" pitchFamily="50" charset="-128"/>
                <a:ea typeface="AR Pゴシック体S" panose="020B0600010101010101" pitchFamily="50" charset="-128"/>
              </a:rPr>
            </a:br>
            <a:br>
              <a:rPr lang="en-US" altLang="ja-JP" sz="2700" b="1" dirty="0">
                <a:latin typeface="AR Pゴシック体S" panose="020B0600010101010101" pitchFamily="50" charset="-128"/>
                <a:ea typeface="AR Pゴシック体S" panose="020B0600010101010101" pitchFamily="50" charset="-128"/>
              </a:rPr>
            </a:br>
            <a:r>
              <a:rPr lang="ja-JP" altLang="en-US" sz="2700" dirty="0">
                <a:solidFill>
                  <a:srgbClr val="00B050"/>
                </a:solidFill>
                <a:latin typeface="AR Pゴシック体S" panose="020B0600010101010101" pitchFamily="50" charset="-128"/>
                <a:ea typeface="AR Pゴシック体S" panose="020B0600010101010101" pitchFamily="50" charset="-128"/>
              </a:rPr>
              <a:t>紫禁城の観光はいかがでしたか？</a:t>
            </a:r>
            <a:endParaRPr kumimoji="1" lang="ja-JP" altLang="en-US" sz="2700" dirty="0">
              <a:solidFill>
                <a:srgbClr val="00B050"/>
              </a:solidFill>
              <a:latin typeface="AR Pゴシック体S" panose="020B0600010101010101" pitchFamily="50" charset="-128"/>
              <a:ea typeface="AR Pゴシック体S" panose="020B0600010101010101" pitchFamily="50" charset="-128"/>
            </a:endParaRPr>
          </a:p>
        </p:txBody>
      </p:sp>
      <p:sp>
        <p:nvSpPr>
          <p:cNvPr id="3" name="字幕 2">
            <a:extLst>
              <a:ext uri="{FF2B5EF4-FFF2-40B4-BE49-F238E27FC236}">
                <a16:creationId xmlns:a16="http://schemas.microsoft.com/office/drawing/2014/main" id="{6D04C966-8097-4DF5-856B-B0BD523F3B64}"/>
              </a:ext>
            </a:extLst>
          </p:cNvPr>
          <p:cNvSpPr>
            <a:spLocks noGrp="1"/>
          </p:cNvSpPr>
          <p:nvPr>
            <p:ph type="subTitle" idx="1"/>
          </p:nvPr>
        </p:nvSpPr>
        <p:spPr>
          <a:xfrm>
            <a:off x="1524000" y="3602038"/>
            <a:ext cx="9144000" cy="2387600"/>
          </a:xfrm>
        </p:spPr>
        <p:txBody>
          <a:bodyPr>
            <a:normAutofit/>
          </a:bodyPr>
          <a:lstStyle/>
          <a:p>
            <a:r>
              <a:rPr lang="ja-JP" altLang="en-US" b="1" dirty="0"/>
              <a:t>現れた変化は</a:t>
            </a:r>
            <a:r>
              <a:rPr lang="en-US" altLang="ja-JP" b="1" dirty="0"/>
              <a:t>5</a:t>
            </a:r>
            <a:r>
              <a:rPr lang="ja-JP" altLang="en-US" b="1" dirty="0"/>
              <a:t>つです、全部わかりましたか？</a:t>
            </a:r>
            <a:endParaRPr lang="en-US" altLang="ja-JP" b="1" dirty="0"/>
          </a:p>
          <a:p>
            <a:r>
              <a:rPr kumimoji="1" lang="ja-JP" altLang="en-US" b="1" dirty="0"/>
              <a:t>分からなかった人は分かるまでチャレンジしてね！！</a:t>
            </a:r>
            <a:endParaRPr kumimoji="1" lang="en-US" altLang="ja-JP" b="1" dirty="0"/>
          </a:p>
          <a:p>
            <a:endParaRPr kumimoji="1" lang="en-US" altLang="ja-JP" b="1" dirty="0"/>
          </a:p>
          <a:p>
            <a:r>
              <a:rPr kumimoji="1" lang="ja-JP" altLang="en-US" b="1" dirty="0"/>
              <a:t>再チャレンジはＥＳＣキーを押してください</a:t>
            </a:r>
            <a:endParaRPr kumimoji="1" lang="en-US" altLang="ja-JP" b="1" dirty="0"/>
          </a:p>
          <a:p>
            <a:r>
              <a:rPr lang="ja-JP" altLang="en-US" b="1" dirty="0"/>
              <a:t>次いで「スライドショー」「最初から」をクリックしてね</a:t>
            </a:r>
            <a:endParaRPr kumimoji="1" lang="en-US" altLang="ja-JP" b="1" dirty="0"/>
          </a:p>
          <a:p>
            <a:endParaRPr kumimoji="1" lang="ja-JP" altLang="en-US" b="1" dirty="0"/>
          </a:p>
        </p:txBody>
      </p:sp>
    </p:spTree>
    <p:extLst>
      <p:ext uri="{BB962C8B-B14F-4D97-AF65-F5344CB8AC3E}">
        <p14:creationId xmlns:p14="http://schemas.microsoft.com/office/powerpoint/2010/main" val="30762697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380</Words>
  <Application>Microsoft Office PowerPoint</Application>
  <PresentationFormat>ワイド画面</PresentationFormat>
  <Paragraphs>23</Paragraphs>
  <Slides>4</Slides>
  <Notes>0</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vt:i4>
      </vt:variant>
    </vt:vector>
  </HeadingPairs>
  <TitlesOfParts>
    <vt:vector size="10" baseType="lpstr">
      <vt:lpstr>AR Pゴシック体S</vt:lpstr>
      <vt:lpstr>HGP創英角ｺﾞｼｯｸUB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おわり  ロダン・パソコン・スクール  紫禁城の観光はいかがでしたか？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沢井 順子</dc:creator>
  <cp:lastModifiedBy>沢井 順子</cp:lastModifiedBy>
  <cp:revision>43</cp:revision>
  <dcterms:created xsi:type="dcterms:W3CDTF">2020-06-18T01:03:28Z</dcterms:created>
  <dcterms:modified xsi:type="dcterms:W3CDTF">2020-07-02T00:27:53Z</dcterms:modified>
</cp:coreProperties>
</file>