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2020/7/13</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2020/7/13</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12192000" cy="2659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335195" y="942071"/>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知床峠（日本）</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5307133"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92978"/>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2602487" y="2943106"/>
            <a:ext cx="7693474" cy="461665"/>
          </a:xfrm>
          <a:prstGeom prst="rect">
            <a:avLst/>
          </a:prstGeom>
          <a:noFill/>
        </p:spPr>
        <p:txBody>
          <a:bodyPr wrap="square" rtlCol="0">
            <a:spAutoFit/>
          </a:bodyPr>
          <a:lstStyle/>
          <a:p>
            <a:r>
              <a:rPr lang="ja-JP" altLang="en-US" sz="2400" b="1" dirty="0"/>
              <a:t>写真が</a:t>
            </a:r>
            <a:r>
              <a:rPr lang="en-US" altLang="ja-JP" sz="2400" b="1" dirty="0"/>
              <a:t>5</a:t>
            </a:r>
            <a:r>
              <a:rPr lang="ja-JP" altLang="en-US" sz="2400" b="1" dirty="0"/>
              <a:t>か所変化するので見つけてくださいね！</a:t>
            </a:r>
            <a:endParaRPr kumimoji="1" lang="ja-JP" altLang="en-US" sz="2400" b="1" dirty="0"/>
          </a:p>
        </p:txBody>
      </p:sp>
      <p:sp>
        <p:nvSpPr>
          <p:cNvPr id="5" name="テキスト ボックス 4">
            <a:extLst>
              <a:ext uri="{FF2B5EF4-FFF2-40B4-BE49-F238E27FC236}">
                <a16:creationId xmlns:a16="http://schemas.microsoft.com/office/drawing/2014/main" id="{08E6C7B9-1525-43BC-BE38-2AA85953B25D}"/>
              </a:ext>
            </a:extLst>
          </p:cNvPr>
          <p:cNvSpPr txBox="1"/>
          <p:nvPr/>
        </p:nvSpPr>
        <p:spPr>
          <a:xfrm>
            <a:off x="2379863" y="4026673"/>
            <a:ext cx="7797579" cy="1815882"/>
          </a:xfrm>
          <a:prstGeom prst="rect">
            <a:avLst/>
          </a:prstGeom>
          <a:noFill/>
        </p:spPr>
        <p:txBody>
          <a:bodyPr wrap="square" rtlCol="0">
            <a:spAutoFit/>
          </a:bodyPr>
          <a:lstStyle/>
          <a:p>
            <a:r>
              <a:rPr kumimoji="1" lang="ja-JP" altLang="en-US" sz="2800" b="1" dirty="0"/>
              <a:t>世界自然遺産である知床半島で道東の広域観光道路として利用される国道３３４号線の途中にあるのが知床峠です。</a:t>
            </a:r>
            <a:endParaRPr kumimoji="1" lang="en-US" altLang="ja-JP" sz="2800" b="1" dirty="0"/>
          </a:p>
          <a:p>
            <a:r>
              <a:rPr lang="ja-JP" altLang="en-US" sz="2800" b="1" dirty="0"/>
              <a:t>壮大な風景に展開する青い空と緑の美しさです。</a:t>
            </a:r>
            <a:endParaRPr kumimoji="1" lang="ja-JP" altLang="en-US" sz="2800" b="1" dirty="0"/>
          </a:p>
        </p:txBody>
      </p:sp>
      <p:pic>
        <p:nvPicPr>
          <p:cNvPr id="8" name="知床旅情 森繁久弥">
            <a:hlinkClick r:id="" action="ppaction://media"/>
            <a:extLst>
              <a:ext uri="{FF2B5EF4-FFF2-40B4-BE49-F238E27FC236}">
                <a16:creationId xmlns:a16="http://schemas.microsoft.com/office/drawing/2014/main" id="{0388C825-31F3-48D2-BAF2-BCF26D28C8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28752" y="3098798"/>
            <a:ext cx="609600" cy="609600"/>
          </a:xfrm>
          <a:prstGeom prst="rect">
            <a:avLst/>
          </a:prstGeom>
        </p:spPr>
      </p:pic>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580BF7-058A-472A-A908-A31C8ADFB51D}"/>
              </a:ext>
            </a:extLst>
          </p:cNvPr>
          <p:cNvPicPr>
            <a:picLocks noChangeAspect="1"/>
          </p:cNvPicPr>
          <p:nvPr/>
        </p:nvPicPr>
        <p:blipFill rotWithShape="1">
          <a:blip r:embed="rId2">
            <a:extLst>
              <a:ext uri="{28A0092B-C50C-407E-A947-70E740481C1C}">
                <a14:useLocalDpi xmlns:a14="http://schemas.microsoft.com/office/drawing/2010/main" val="0"/>
              </a:ext>
            </a:extLst>
          </a:blip>
          <a:srcRect t="7833" b="7833"/>
          <a:stretch/>
        </p:blipFill>
        <p:spPr>
          <a:xfrm>
            <a:off x="0" y="0"/>
            <a:ext cx="12192000" cy="6858000"/>
          </a:xfrm>
          <a:prstGeom prst="rect">
            <a:avLst/>
          </a:prstGeom>
        </p:spPr>
      </p:pic>
      <p:pic>
        <p:nvPicPr>
          <p:cNvPr id="6" name="図 5">
            <a:extLst>
              <a:ext uri="{FF2B5EF4-FFF2-40B4-BE49-F238E27FC236}">
                <a16:creationId xmlns:a16="http://schemas.microsoft.com/office/drawing/2014/main" id="{6D39A649-D0B2-402F-AA74-E26C917C1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976" y="1820268"/>
            <a:ext cx="874924" cy="677572"/>
          </a:xfrm>
          <a:prstGeom prst="rect">
            <a:avLst/>
          </a:prstGeom>
        </p:spPr>
      </p:pic>
      <p:pic>
        <p:nvPicPr>
          <p:cNvPr id="8" name="図 7">
            <a:extLst>
              <a:ext uri="{FF2B5EF4-FFF2-40B4-BE49-F238E27FC236}">
                <a16:creationId xmlns:a16="http://schemas.microsoft.com/office/drawing/2014/main" id="{4182FB01-092D-4D41-8F69-3F4BE1B51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62" y="2071552"/>
            <a:ext cx="874924" cy="801332"/>
          </a:xfrm>
          <a:prstGeom prst="rect">
            <a:avLst/>
          </a:prstGeom>
        </p:spPr>
      </p:pic>
      <p:pic>
        <p:nvPicPr>
          <p:cNvPr id="10" name="図 9">
            <a:extLst>
              <a:ext uri="{FF2B5EF4-FFF2-40B4-BE49-F238E27FC236}">
                <a16:creationId xmlns:a16="http://schemas.microsoft.com/office/drawing/2014/main" id="{3F94A402-F82D-4AF0-8A4A-D7E1173F9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6476" y="2755984"/>
            <a:ext cx="874924" cy="583283"/>
          </a:xfrm>
          <a:prstGeom prst="rect">
            <a:avLst/>
          </a:prstGeom>
        </p:spPr>
      </p:pic>
      <p:pic>
        <p:nvPicPr>
          <p:cNvPr id="12" name="図 11">
            <a:extLst>
              <a:ext uri="{FF2B5EF4-FFF2-40B4-BE49-F238E27FC236}">
                <a16:creationId xmlns:a16="http://schemas.microsoft.com/office/drawing/2014/main" id="{FFA2B0AE-6D66-415C-81DA-74A63C573E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641" y="4630494"/>
            <a:ext cx="469841" cy="1193651"/>
          </a:xfrm>
          <a:prstGeom prst="rect">
            <a:avLst/>
          </a:prstGeom>
        </p:spPr>
      </p:pic>
      <p:pic>
        <p:nvPicPr>
          <p:cNvPr id="14" name="図 13">
            <a:extLst>
              <a:ext uri="{FF2B5EF4-FFF2-40B4-BE49-F238E27FC236}">
                <a16:creationId xmlns:a16="http://schemas.microsoft.com/office/drawing/2014/main" id="{68864A59-182A-484C-B9E7-BCDFF75BCB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3241" y="3886200"/>
            <a:ext cx="1114919" cy="977120"/>
          </a:xfrm>
          <a:prstGeom prst="rect">
            <a:avLst/>
          </a:prstGeom>
        </p:spPr>
      </p:pic>
      <p:sp>
        <p:nvSpPr>
          <p:cNvPr id="15" name="テキスト ボックス 14">
            <a:extLst>
              <a:ext uri="{FF2B5EF4-FFF2-40B4-BE49-F238E27FC236}">
                <a16:creationId xmlns:a16="http://schemas.microsoft.com/office/drawing/2014/main" id="{E2D5B199-706E-45C2-8B56-C755269B963A}"/>
              </a:ext>
            </a:extLst>
          </p:cNvPr>
          <p:cNvSpPr txBox="1"/>
          <p:nvPr/>
        </p:nvSpPr>
        <p:spPr>
          <a:xfrm>
            <a:off x="4708536" y="510024"/>
            <a:ext cx="4938384" cy="400110"/>
          </a:xfrm>
          <a:prstGeom prst="rect">
            <a:avLst/>
          </a:prstGeom>
          <a:noFill/>
        </p:spPr>
        <p:txBody>
          <a:bodyPr wrap="square" rtlCol="0">
            <a:spAutoFit/>
          </a:bodyPr>
          <a:lstStyle/>
          <a:p>
            <a:r>
              <a:rPr kumimoji="1" lang="ja-JP" altLang="en-US" sz="2000" b="1" dirty="0">
                <a:solidFill>
                  <a:schemeClr val="bg1"/>
                </a:solidFill>
                <a:latin typeface="AR P丸ゴシック体M" panose="020B0600010101010101" pitchFamily="50" charset="-128"/>
                <a:ea typeface="AR P丸ゴシック体M" panose="020B0600010101010101" pitchFamily="50" charset="-128"/>
              </a:rPr>
              <a:t>五つの変化したのがわかりましたか？</a:t>
            </a:r>
          </a:p>
        </p:txBody>
      </p:sp>
      <p:sp>
        <p:nvSpPr>
          <p:cNvPr id="16" name="テキスト ボックス 15">
            <a:extLst>
              <a:ext uri="{FF2B5EF4-FFF2-40B4-BE49-F238E27FC236}">
                <a16:creationId xmlns:a16="http://schemas.microsoft.com/office/drawing/2014/main" id="{EBD33FBE-6663-41F7-999B-ABB7DDF27D31}"/>
              </a:ext>
            </a:extLst>
          </p:cNvPr>
          <p:cNvSpPr txBox="1"/>
          <p:nvPr/>
        </p:nvSpPr>
        <p:spPr>
          <a:xfrm>
            <a:off x="6492240" y="5473906"/>
            <a:ext cx="4541520" cy="461665"/>
          </a:xfrm>
          <a:prstGeom prst="rect">
            <a:avLst/>
          </a:prstGeom>
          <a:noFill/>
        </p:spPr>
        <p:txBody>
          <a:bodyPr wrap="square" rtlCol="0">
            <a:spAutoFit/>
          </a:bodyPr>
          <a:lstStyle/>
          <a:p>
            <a:r>
              <a:rPr kumimoji="1" lang="ja-JP" altLang="en-US" sz="2400" b="1" dirty="0">
                <a:solidFill>
                  <a:srgbClr val="FF0000"/>
                </a:solidFill>
                <a:highlight>
                  <a:srgbClr val="00FF00"/>
                </a:highlight>
                <a:latin typeface="AR P丸ゴシック体M" panose="020B0600010101010101" pitchFamily="50" charset="-128"/>
                <a:ea typeface="AR P丸ゴシック体M" panose="020B0600010101010101" pitchFamily="50" charset="-128"/>
              </a:rPr>
              <a:t>クリックと次の画面に進みます。</a:t>
            </a:r>
          </a:p>
        </p:txBody>
      </p:sp>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0"/>
                                        <p:tgtEl>
                                          <p:spTgt spid="8"/>
                                        </p:tgtEl>
                                      </p:cBhvr>
                                    </p:animEffect>
                                  </p:childTnLst>
                                </p:cTn>
                              </p:par>
                              <p:par>
                                <p:cTn id="8" presetID="10" presetClass="entr" presetSubtype="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0"/>
                                        <p:tgtEl>
                                          <p:spTgt spid="6"/>
                                        </p:tgtEl>
                                      </p:cBhvr>
                                    </p:animEffect>
                                  </p:childTnLst>
                                </p:cTn>
                              </p:par>
                              <p:par>
                                <p:cTn id="11" presetID="10" presetClass="entr" presetSubtype="0" fill="hold" nodeType="withEffect">
                                  <p:stCondLst>
                                    <p:cond delay="4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0"/>
                                        <p:tgtEl>
                                          <p:spTgt spid="14"/>
                                        </p:tgtEl>
                                      </p:cBhvr>
                                    </p:animEffect>
                                  </p:childTnLst>
                                </p:cTn>
                              </p:par>
                              <p:par>
                                <p:cTn id="14" presetID="10" presetClass="entr" presetSubtype="0"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0"/>
                                        <p:tgtEl>
                                          <p:spTgt spid="12"/>
                                        </p:tgtEl>
                                      </p:cBhvr>
                                    </p:animEffect>
                                  </p:childTnLst>
                                </p:cTn>
                              </p:par>
                              <p:par>
                                <p:cTn id="17" presetID="10" presetClass="exit" presetSubtype="0" fill="hold" nodeType="withEffect">
                                  <p:stCondLst>
                                    <p:cond delay="3000"/>
                                  </p:stCondLst>
                                  <p:childTnLst>
                                    <p:animEffect transition="out" filter="fade">
                                      <p:cBhvr>
                                        <p:cTn id="18" dur="20000"/>
                                        <p:tgtEl>
                                          <p:spTgt spid="10"/>
                                        </p:tgtEl>
                                      </p:cBhvr>
                                    </p:animEffect>
                                    <p:set>
                                      <p:cBhvr>
                                        <p:cTn id="19" dur="1" fill="hold">
                                          <p:stCondLst>
                                            <p:cond delay="19999"/>
                                          </p:stCondLst>
                                        </p:cTn>
                                        <p:tgtEl>
                                          <p:spTgt spid="10"/>
                                        </p:tgtEl>
                                        <p:attrNameLst>
                                          <p:attrName>style.visibility</p:attrName>
                                        </p:attrNameLst>
                                      </p:cBhvr>
                                      <p:to>
                                        <p:strVal val="hidden"/>
                                      </p:to>
                                    </p:set>
                                  </p:childTnLst>
                                </p:cTn>
                              </p:par>
                              <p:par>
                                <p:cTn id="20" presetID="2" presetClass="entr" presetSubtype="4" fill="hold" grpId="0" nodeType="withEffect">
                                  <p:stCondLst>
                                    <p:cond delay="200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0" fill="hold"/>
                                        <p:tgtEl>
                                          <p:spTgt spid="16"/>
                                        </p:tgtEl>
                                        <p:attrNameLst>
                                          <p:attrName>ppt_x</p:attrName>
                                        </p:attrNameLst>
                                      </p:cBhvr>
                                      <p:tavLst>
                                        <p:tav tm="0">
                                          <p:val>
                                            <p:strVal val="#ppt_x"/>
                                          </p:val>
                                        </p:tav>
                                        <p:tav tm="100000">
                                          <p:val>
                                            <p:strVal val="#ppt_x"/>
                                          </p:val>
                                        </p:tav>
                                      </p:tavLst>
                                    </p:anim>
                                    <p:anim calcmode="lin" valueType="num">
                                      <p:cBhvr additive="base">
                                        <p:cTn id="2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2080591" y="3602038"/>
            <a:ext cx="9144000" cy="2387600"/>
          </a:xfrm>
        </p:spPr>
        <p:txBody>
          <a:bodyPr>
            <a:normAutofit fontScale="92500" lnSpcReduction="10000"/>
          </a:bodyPr>
          <a:lstStyle/>
          <a:p>
            <a:endParaRPr lang="en-US" altLang="ja-JP" b="1" dirty="0"/>
          </a:p>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次いで「スライドショー」「最初から」をクリックしてください。</a:t>
            </a:r>
            <a:endParaRPr kumimoji="1" lang="en-US" altLang="ja-JP" b="1" dirty="0"/>
          </a:p>
          <a:p>
            <a:endParaRPr kumimoji="1" lang="ja-JP" altLang="en-US" b="1" dirty="0"/>
          </a:p>
        </p:txBody>
      </p:sp>
      <p:sp>
        <p:nvSpPr>
          <p:cNvPr id="6" name="テキスト ボックス 5">
            <a:extLst>
              <a:ext uri="{FF2B5EF4-FFF2-40B4-BE49-F238E27FC236}">
                <a16:creationId xmlns:a16="http://schemas.microsoft.com/office/drawing/2014/main" id="{1014C618-1D94-4E91-B504-432C52125A26}"/>
              </a:ext>
            </a:extLst>
          </p:cNvPr>
          <p:cNvSpPr txBox="1"/>
          <p:nvPr/>
        </p:nvSpPr>
        <p:spPr>
          <a:xfrm>
            <a:off x="1842052" y="649357"/>
            <a:ext cx="9501809" cy="2831544"/>
          </a:xfrm>
          <a:prstGeom prst="rect">
            <a:avLst/>
          </a:prstGeom>
          <a:solidFill>
            <a:schemeClr val="accent5">
              <a:lumMod val="40000"/>
              <a:lumOff val="60000"/>
            </a:schemeClr>
          </a:solidFill>
        </p:spPr>
        <p:txBody>
          <a:bodyPr wrap="square" rtlCol="0">
            <a:spAutoFit/>
          </a:bodyPr>
          <a:lstStyle/>
          <a:p>
            <a:pPr algn="ctr"/>
            <a:endParaRPr kumimoji="1" lang="en-US" altLang="ja-JP" sz="1400" b="1" dirty="0"/>
          </a:p>
          <a:p>
            <a:pPr algn="ctr"/>
            <a:r>
              <a:rPr kumimoji="1" lang="ja-JP" altLang="en-US" sz="4400" b="1" dirty="0"/>
              <a:t>終　わ　り</a:t>
            </a:r>
            <a:endParaRPr kumimoji="1" lang="en-US" altLang="ja-JP" sz="4400" b="1" dirty="0"/>
          </a:p>
          <a:p>
            <a:endParaRPr kumimoji="1" lang="en-US" altLang="ja-JP" dirty="0"/>
          </a:p>
          <a:p>
            <a:pPr algn="ctr"/>
            <a:r>
              <a:rPr lang="ja-JP" altLang="en-US" sz="2800" b="1" dirty="0">
                <a:solidFill>
                  <a:srgbClr val="00B050"/>
                </a:solidFill>
              </a:rPr>
              <a:t>知床峠の観光はいかがでしたか？</a:t>
            </a:r>
            <a:endParaRPr lang="en-US" altLang="ja-JP" sz="2800" b="1" dirty="0">
              <a:solidFill>
                <a:srgbClr val="00B050"/>
              </a:solidFill>
            </a:endParaRPr>
          </a:p>
          <a:p>
            <a:endParaRPr lang="en-US" altLang="ja-JP" dirty="0">
              <a:solidFill>
                <a:srgbClr val="00B050"/>
              </a:solidFill>
            </a:endParaRPr>
          </a:p>
          <a:p>
            <a:pPr algn="ctr"/>
            <a:r>
              <a:rPr lang="ja-JP" altLang="en-US" sz="2000" b="1" dirty="0"/>
              <a:t>ロダン・パソコン・スクール</a:t>
            </a:r>
            <a:endParaRPr lang="en-US" altLang="ja-JP" sz="2000" b="1" dirty="0"/>
          </a:p>
          <a:p>
            <a:endParaRPr lang="en-US" altLang="ja-JP" dirty="0"/>
          </a:p>
          <a:p>
            <a:endParaRPr kumimoji="1" lang="ja-JP" altLang="en-US" dirty="0"/>
          </a:p>
        </p:txBody>
      </p:sp>
      <p:pic>
        <p:nvPicPr>
          <p:cNvPr id="10" name="図 9">
            <a:extLst>
              <a:ext uri="{FF2B5EF4-FFF2-40B4-BE49-F238E27FC236}">
                <a16:creationId xmlns:a16="http://schemas.microsoft.com/office/drawing/2014/main" id="{03E3F3F1-6029-4105-9E47-018065AF1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26179" y="3761062"/>
            <a:ext cx="1231746" cy="1644445"/>
          </a:xfrm>
          <a:prstGeom prst="rect">
            <a:avLst/>
          </a:prstGeom>
        </p:spPr>
      </p:pic>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165</Words>
  <Application>Microsoft Office PowerPoint</Application>
  <PresentationFormat>ワイド画面</PresentationFormat>
  <Paragraphs>25</Paragraphs>
  <Slides>4</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AR Pゴシック体S</vt:lpstr>
      <vt:lpstr>AR P丸ゴシック体M</vt:lpstr>
      <vt:lpstr>HGP創英角ｺﾞｼｯｸUB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井内 明子</cp:lastModifiedBy>
  <cp:revision>68</cp:revision>
  <dcterms:created xsi:type="dcterms:W3CDTF">2019-06-08T04:33:07Z</dcterms:created>
  <dcterms:modified xsi:type="dcterms:W3CDTF">2020-07-13T02:22:35Z</dcterms:modified>
</cp:coreProperties>
</file>