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3"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3" d="100"/>
          <a:sy n="63" d="100"/>
        </p:scale>
        <p:origin x="9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18306"/>
            <a:ext cx="12192000" cy="2659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519053" y="571186"/>
            <a:ext cx="4875125" cy="1747418"/>
          </a:xfrm>
          <a:prstGeom prst="doubleWave">
            <a:avLst>
              <a:gd name="adj1" fmla="val 6001"/>
              <a:gd name="adj2" fmla="val 727"/>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28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24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レーティッシュ鉄道とその周辺の景観</a:t>
            </a:r>
            <a:endParaRPr lang="en-US" altLang="ja-JP" sz="24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24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（スイス・イタリア）</a:t>
            </a:r>
            <a:endParaRPr lang="en-US" altLang="ja-JP" sz="24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650457" y="6374791"/>
            <a:ext cx="4891083"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クリックして問題へ進んでください。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786991" y="2194001"/>
            <a:ext cx="461801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6977" y="439261"/>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8408" y="492978"/>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80653" y="18306"/>
            <a:ext cx="3030694"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2655258" y="2827287"/>
            <a:ext cx="6881485" cy="461665"/>
          </a:xfrm>
          <a:prstGeom prst="rect">
            <a:avLst/>
          </a:prstGeom>
          <a:noFill/>
        </p:spPr>
        <p:txBody>
          <a:bodyPr wrap="square" rtlCol="0">
            <a:spAutoFit/>
          </a:bodyPr>
          <a:lstStyle/>
          <a:p>
            <a:r>
              <a:rPr lang="ja-JP" altLang="en-US" sz="2400" b="1" dirty="0"/>
              <a:t>画像が</a:t>
            </a:r>
            <a:r>
              <a:rPr lang="en-US" altLang="ja-JP" sz="2400" b="1" dirty="0"/>
              <a:t>5</a:t>
            </a:r>
            <a:r>
              <a:rPr lang="ja-JP" altLang="en-US" sz="2400" b="1" dirty="0"/>
              <a:t>か所変化するので見つけてくださいね！</a:t>
            </a:r>
            <a:endParaRPr kumimoji="1" lang="ja-JP" altLang="en-US" sz="2400" b="1" dirty="0"/>
          </a:p>
        </p:txBody>
      </p:sp>
      <p:sp>
        <p:nvSpPr>
          <p:cNvPr id="10" name="テキスト ボックス 9">
            <a:extLst>
              <a:ext uri="{FF2B5EF4-FFF2-40B4-BE49-F238E27FC236}">
                <a16:creationId xmlns:a16="http://schemas.microsoft.com/office/drawing/2014/main" id="{CCC01405-DBA2-4764-BFE2-F6C0C323673B}"/>
              </a:ext>
            </a:extLst>
          </p:cNvPr>
          <p:cNvSpPr txBox="1"/>
          <p:nvPr/>
        </p:nvSpPr>
        <p:spPr>
          <a:xfrm>
            <a:off x="490330" y="3269180"/>
            <a:ext cx="10939670" cy="3139321"/>
          </a:xfrm>
          <a:prstGeom prst="rect">
            <a:avLst/>
          </a:prstGeom>
          <a:noFill/>
        </p:spPr>
        <p:txBody>
          <a:bodyPr wrap="square" rtlCol="0">
            <a:spAutoFit/>
          </a:bodyPr>
          <a:lstStyle/>
          <a:p>
            <a:pPr algn="just">
              <a:spcAft>
                <a:spcPts val="0"/>
              </a:spcAft>
            </a:pP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レーティッシュ鉄道</a:t>
            </a:r>
            <a:r>
              <a:rPr lang="ja-JP" altLang="en-US" kern="100" dirty="0">
                <a:latin typeface="+mn-ea"/>
                <a:cs typeface="Times New Roman" panose="02020603050405020304" pitchFamily="18" charset="0"/>
              </a:rPr>
              <a:t>は</a:t>
            </a:r>
            <a:r>
              <a:rPr lang="ja-JP" altLang="ja-JP" kern="100" dirty="0">
                <a:latin typeface="+mn-ea"/>
                <a:cs typeface="Times New Roman" panose="02020603050405020304" pitchFamily="18" charset="0"/>
              </a:rPr>
              <a:t>約</a:t>
            </a:r>
            <a:r>
              <a:rPr lang="en-US" altLang="ja-JP" kern="100" dirty="0">
                <a:latin typeface="+mn-ea"/>
                <a:cs typeface="Times New Roman" panose="02020603050405020304" pitchFamily="18" charset="0"/>
              </a:rPr>
              <a:t>100</a:t>
            </a:r>
            <a:r>
              <a:rPr lang="ja-JP" altLang="ja-JP" kern="100" dirty="0">
                <a:latin typeface="+mn-ea"/>
                <a:cs typeface="Times New Roman" panose="02020603050405020304" pitchFamily="18" charset="0"/>
              </a:rPr>
              <a:t>年の歴史と伝統</a:t>
            </a:r>
            <a:r>
              <a:rPr lang="ja-JP" altLang="en-US" kern="100" dirty="0">
                <a:latin typeface="+mn-ea"/>
                <a:cs typeface="Times New Roman" panose="02020603050405020304" pitchFamily="18" charset="0"/>
              </a:rPr>
              <a:t>を誇るスイス最大の私鉄会社です。　</a:t>
            </a:r>
            <a:endParaRPr lang="en-US" altLang="ja-JP" kern="100" dirty="0">
              <a:latin typeface="+mn-ea"/>
              <a:cs typeface="Times New Roman" panose="02020603050405020304" pitchFamily="18" charset="0"/>
            </a:endParaRPr>
          </a:p>
          <a:p>
            <a:pPr algn="just">
              <a:spcAft>
                <a:spcPts val="0"/>
              </a:spcAft>
            </a:pPr>
            <a:r>
              <a:rPr lang="ja-JP" altLang="en-US" kern="100" dirty="0">
                <a:latin typeface="+mn-ea"/>
                <a:cs typeface="Times New Roman" panose="02020603050405020304" pitchFamily="18" charset="0"/>
              </a:rPr>
              <a:t>特にスイスのグラウビュンデン州からイタリアのロンバルディア州ソンドリオ県にかけて走るアルブラ線・ベルニナ線と周辺に広がる景観はスイスとイタリアが共有する「国境を越える世界遺産」として</a:t>
            </a:r>
            <a:r>
              <a:rPr lang="en-US" altLang="ja-JP" kern="100" dirty="0">
                <a:latin typeface="+mn-ea"/>
                <a:cs typeface="Times New Roman" panose="02020603050405020304" pitchFamily="18" charset="0"/>
              </a:rPr>
              <a:t>2008</a:t>
            </a:r>
            <a:r>
              <a:rPr lang="ja-JP" altLang="ja-JP" kern="100" dirty="0">
                <a:latin typeface="+mn-ea"/>
                <a:cs typeface="Times New Roman" panose="02020603050405020304" pitchFamily="18" charset="0"/>
              </a:rPr>
              <a:t>年に認定されました。</a:t>
            </a:r>
          </a:p>
          <a:p>
            <a:pPr algn="just">
              <a:spcAft>
                <a:spcPts val="0"/>
              </a:spcAft>
            </a:pPr>
            <a:r>
              <a:rPr lang="ja-JP" altLang="en-US" kern="100" dirty="0">
                <a:latin typeface="+mn-ea"/>
                <a:cs typeface="Times New Roman" panose="02020603050405020304" pitchFamily="18" charset="0"/>
              </a:rPr>
              <a:t>　</a:t>
            </a:r>
            <a:r>
              <a:rPr lang="en-US" altLang="ja-JP" kern="100" dirty="0">
                <a:latin typeface="+mn-ea"/>
                <a:cs typeface="Times New Roman" panose="02020603050405020304" pitchFamily="18" charset="0"/>
              </a:rPr>
              <a:t>1898</a:t>
            </a:r>
            <a:r>
              <a:rPr lang="ja-JP" altLang="ja-JP" kern="100" dirty="0">
                <a:latin typeface="+mn-ea"/>
                <a:cs typeface="Times New Roman" panose="02020603050405020304" pitchFamily="18" charset="0"/>
              </a:rPr>
              <a:t>年に着工し、</a:t>
            </a:r>
            <a:r>
              <a:rPr lang="en-US" altLang="ja-JP" kern="100" dirty="0">
                <a:latin typeface="+mn-ea"/>
                <a:cs typeface="Times New Roman" panose="02020603050405020304" pitchFamily="18" charset="0"/>
              </a:rPr>
              <a:t>1904</a:t>
            </a:r>
            <a:r>
              <a:rPr lang="ja-JP" altLang="ja-JP" kern="100" dirty="0">
                <a:latin typeface="+mn-ea"/>
                <a:cs typeface="Times New Roman" panose="02020603050405020304" pitchFamily="18" charset="0"/>
              </a:rPr>
              <a:t>年に開通したアルブラ線。作業員の前に次々と立ちはだかったアルプスの難所を、数々の石橋やトンネル、カーブをつくりあげることで、ひとつひとつ克服していきました。高さ</a:t>
            </a:r>
            <a:r>
              <a:rPr lang="en-US" altLang="ja-JP" kern="100" dirty="0">
                <a:latin typeface="+mn-ea"/>
                <a:cs typeface="Times New Roman" panose="02020603050405020304" pitchFamily="18" charset="0"/>
              </a:rPr>
              <a:t>65m</a:t>
            </a:r>
            <a:r>
              <a:rPr lang="ja-JP" altLang="ja-JP" kern="100" dirty="0">
                <a:latin typeface="+mn-ea"/>
                <a:cs typeface="Times New Roman" panose="02020603050405020304" pitchFamily="18" charset="0"/>
              </a:rPr>
              <a:t>の印象的なランドヴァッサー橋、ベルギューンからのプレダまでの約</a:t>
            </a:r>
            <a:r>
              <a:rPr lang="en-US" altLang="ja-JP" kern="100" dirty="0">
                <a:latin typeface="+mn-ea"/>
                <a:cs typeface="Times New Roman" panose="02020603050405020304" pitchFamily="18" charset="0"/>
              </a:rPr>
              <a:t>400m</a:t>
            </a:r>
            <a:r>
              <a:rPr lang="ja-JP" altLang="ja-JP" kern="100" dirty="0">
                <a:latin typeface="+mn-ea"/>
                <a:cs typeface="Times New Roman" panose="02020603050405020304" pitchFamily="18" charset="0"/>
              </a:rPr>
              <a:t>の高度差を調整する</a:t>
            </a:r>
            <a:r>
              <a:rPr lang="en-US" altLang="ja-JP" kern="100" dirty="0">
                <a:latin typeface="+mn-ea"/>
                <a:cs typeface="Times New Roman" panose="02020603050405020304" pitchFamily="18" charset="0"/>
              </a:rPr>
              <a:t>5</a:t>
            </a:r>
            <a:r>
              <a:rPr lang="ja-JP" altLang="ja-JP" kern="100" dirty="0">
                <a:latin typeface="+mn-ea"/>
                <a:cs typeface="Times New Roman" panose="02020603050405020304" pitchFamily="18" charset="0"/>
              </a:rPr>
              <a:t>つのループトンネル、ライン川とドナウ川の分水嶺でもあるアルブラ峠を越える長さ</a:t>
            </a:r>
            <a:r>
              <a:rPr lang="en-US" altLang="ja-JP" kern="100" dirty="0">
                <a:latin typeface="+mn-ea"/>
                <a:cs typeface="Times New Roman" panose="02020603050405020304" pitchFamily="18" charset="0"/>
              </a:rPr>
              <a:t>5866 m</a:t>
            </a:r>
            <a:r>
              <a:rPr lang="ja-JP" altLang="ja-JP" kern="100" dirty="0">
                <a:latin typeface="+mn-ea"/>
                <a:cs typeface="Times New Roman" panose="02020603050405020304" pitchFamily="18" charset="0"/>
              </a:rPr>
              <a:t>のアルブラトンネルなど、まさに鉄道技術の傑作といわれています。</a:t>
            </a:r>
            <a:endParaRPr lang="en-US" altLang="ja-JP" kern="100" dirty="0">
              <a:latin typeface="+mn-ea"/>
              <a:cs typeface="Times New Roman" panose="02020603050405020304" pitchFamily="18" charset="0"/>
            </a:endParaRPr>
          </a:p>
          <a:p>
            <a:pPr algn="just">
              <a:spcAft>
                <a:spcPts val="0"/>
              </a:spcAft>
            </a:pP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まるでアトラクションのような鉄道に乗って、</a:t>
            </a:r>
            <a:r>
              <a:rPr lang="ja-JP" altLang="en-US" kern="100" dirty="0">
                <a:latin typeface="+mn-ea"/>
                <a:cs typeface="Times New Roman" panose="02020603050405020304" pitchFamily="18" charset="0"/>
              </a:rPr>
              <a:t>美しい自然の中に素朴な村々が点在するアルブラ谷の情景を存分にお楽しみください。</a:t>
            </a:r>
            <a:endParaRPr kumimoji="1" lang="ja-JP" altLang="en-US" dirty="0">
              <a:latin typeface="+mn-ea"/>
            </a:endParaRPr>
          </a:p>
        </p:txBody>
      </p:sp>
      <p:pic>
        <p:nvPicPr>
          <p:cNvPr id="8" name="トップ･オブ･ザ･ワールド【訳詞付】- カーペンターズ">
            <a:hlinkClick r:id="" action="ppaction://media"/>
            <a:extLst>
              <a:ext uri="{FF2B5EF4-FFF2-40B4-BE49-F238E27FC236}">
                <a16:creationId xmlns:a16="http://schemas.microsoft.com/office/drawing/2014/main" id="{BF7B8998-90A4-4CFF-8B99-9927611197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3016" y="292230"/>
            <a:ext cx="609600" cy="609600"/>
          </a:xfrm>
          <a:prstGeom prst="rect">
            <a:avLst/>
          </a:prstGeom>
        </p:spPr>
      </p:pic>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grpId="0" nodeType="withEffect">
                                  <p:stCondLst>
                                    <p:cond delay="100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図 11" descr="電車, 草, 屋外, 跡 が含まれている画像&#10;&#10;自動的に生成された説明">
            <a:extLst>
              <a:ext uri="{FF2B5EF4-FFF2-40B4-BE49-F238E27FC236}">
                <a16:creationId xmlns:a16="http://schemas.microsoft.com/office/drawing/2014/main" id="{DBC6DFB8-1AF3-478C-9D92-B51F4D3DD635}"/>
              </a:ext>
            </a:extLst>
          </p:cNvPr>
          <p:cNvPicPr>
            <a:picLocks noChangeAspect="1"/>
          </p:cNvPicPr>
          <p:nvPr/>
        </p:nvPicPr>
        <p:blipFill rotWithShape="1">
          <a:blip r:embed="rId2">
            <a:extLst>
              <a:ext uri="{28A0092B-C50C-407E-A947-70E740481C1C}">
                <a14:useLocalDpi xmlns:a14="http://schemas.microsoft.com/office/drawing/2010/main" val="0"/>
              </a:ext>
            </a:extLst>
          </a:blip>
          <a:srcRect t="8563" b="7183"/>
          <a:stretch/>
        </p:blipFill>
        <p:spPr>
          <a:xfrm>
            <a:off x="20" y="1282"/>
            <a:ext cx="12191980" cy="6856718"/>
          </a:xfrm>
          <a:prstGeom prst="rect">
            <a:avLst/>
          </a:prstGeom>
        </p:spPr>
      </p:pic>
      <p:pic>
        <p:nvPicPr>
          <p:cNvPr id="5" name="図 4">
            <a:extLst>
              <a:ext uri="{FF2B5EF4-FFF2-40B4-BE49-F238E27FC236}">
                <a16:creationId xmlns:a16="http://schemas.microsoft.com/office/drawing/2014/main" id="{27415859-F525-4AAC-9786-1C264EEC8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407" y="159024"/>
            <a:ext cx="163106" cy="2157413"/>
          </a:xfrm>
          <a:prstGeom prst="rect">
            <a:avLst/>
          </a:prstGeom>
        </p:spPr>
      </p:pic>
      <p:pic>
        <p:nvPicPr>
          <p:cNvPr id="3" name="図 2" descr="草, 建物, 屋外, 家 が含まれている画像&#10;&#10;自動的に生成された説明">
            <a:extLst>
              <a:ext uri="{FF2B5EF4-FFF2-40B4-BE49-F238E27FC236}">
                <a16:creationId xmlns:a16="http://schemas.microsoft.com/office/drawing/2014/main" id="{6054583F-2E0A-4649-8662-8C77A445B138}"/>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161183" y="2890904"/>
            <a:ext cx="717780" cy="645400"/>
          </a:xfrm>
          <a:prstGeom prst="rect">
            <a:avLst/>
          </a:prstGeom>
        </p:spPr>
      </p:pic>
      <p:pic>
        <p:nvPicPr>
          <p:cNvPr id="8" name="図 7" descr="人, 男, ユニフォーム, 衣類 が含まれている画像&#10;&#10;自動的に生成された説明">
            <a:extLst>
              <a:ext uri="{FF2B5EF4-FFF2-40B4-BE49-F238E27FC236}">
                <a16:creationId xmlns:a16="http://schemas.microsoft.com/office/drawing/2014/main" id="{D70DF4DA-E1C3-42B7-BFCC-218A421789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556" y="3300034"/>
            <a:ext cx="261813" cy="472540"/>
          </a:xfrm>
          <a:prstGeom prst="rect">
            <a:avLst/>
          </a:prstGeom>
        </p:spPr>
      </p:pic>
      <p:pic>
        <p:nvPicPr>
          <p:cNvPr id="6" name="図 5" descr="人, 持つ, 男, 立つ が含まれている画像&#10;&#10;自動的に生成された説明">
            <a:extLst>
              <a:ext uri="{FF2B5EF4-FFF2-40B4-BE49-F238E27FC236}">
                <a16:creationId xmlns:a16="http://schemas.microsoft.com/office/drawing/2014/main" id="{F6C6FF6E-94CA-4BE9-A554-A29F8F7096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30845" flipH="1">
            <a:off x="810684" y="3563753"/>
            <a:ext cx="1473694" cy="3229633"/>
          </a:xfrm>
          <a:prstGeom prst="rect">
            <a:avLst/>
          </a:prstGeom>
        </p:spPr>
      </p:pic>
      <p:sp>
        <p:nvSpPr>
          <p:cNvPr id="2" name="テキスト ボックス 1">
            <a:extLst>
              <a:ext uri="{FF2B5EF4-FFF2-40B4-BE49-F238E27FC236}">
                <a16:creationId xmlns:a16="http://schemas.microsoft.com/office/drawing/2014/main" id="{78D8D682-A53C-44D2-B52C-DA3598A5A898}"/>
              </a:ext>
            </a:extLst>
          </p:cNvPr>
          <p:cNvSpPr txBox="1"/>
          <p:nvPr/>
        </p:nvSpPr>
        <p:spPr>
          <a:xfrm>
            <a:off x="4161183" y="6029739"/>
            <a:ext cx="7262191" cy="369332"/>
          </a:xfrm>
          <a:prstGeom prst="rect">
            <a:avLst/>
          </a:prstGeom>
          <a:solidFill>
            <a:srgbClr val="FFFF00"/>
          </a:solidFill>
        </p:spPr>
        <p:txBody>
          <a:bodyPr wrap="square" rtlCol="0">
            <a:spAutoFit/>
          </a:bodyPr>
          <a:lstStyle/>
          <a:p>
            <a:r>
              <a:rPr kumimoji="1" lang="en-US" altLang="ja-JP" b="1" dirty="0">
                <a:solidFill>
                  <a:srgbClr val="FF0000"/>
                </a:solidFill>
              </a:rPr>
              <a:t>5</a:t>
            </a:r>
            <a:r>
              <a:rPr kumimoji="1" lang="ja-JP" altLang="en-US" b="1" dirty="0">
                <a:solidFill>
                  <a:srgbClr val="FF0000"/>
                </a:solidFill>
              </a:rPr>
              <a:t>つの変化が見つかりましたか？クリックすると次の画面に進みます。</a:t>
            </a:r>
          </a:p>
        </p:txBody>
      </p:sp>
      <p:pic>
        <p:nvPicPr>
          <p:cNvPr id="9" name="図 8" descr="建物, 記号, 座る, ストリート が含まれている画像&#10;&#10;自動的に生成された説明">
            <a:extLst>
              <a:ext uri="{FF2B5EF4-FFF2-40B4-BE49-F238E27FC236}">
                <a16:creationId xmlns:a16="http://schemas.microsoft.com/office/drawing/2014/main" id="{9A747BB8-A7A5-4491-8222-7A8CC6A81E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8833" y="794274"/>
            <a:ext cx="856763" cy="4450714"/>
          </a:xfrm>
          <a:prstGeom prst="rect">
            <a:avLst/>
          </a:prstGeom>
        </p:spPr>
      </p:pic>
      <p:sp>
        <p:nvSpPr>
          <p:cNvPr id="4" name="テキスト ボックス 3">
            <a:extLst>
              <a:ext uri="{FF2B5EF4-FFF2-40B4-BE49-F238E27FC236}">
                <a16:creationId xmlns:a16="http://schemas.microsoft.com/office/drawing/2014/main" id="{01DC4C18-54E1-46AE-9469-19C5E829999C}"/>
              </a:ext>
            </a:extLst>
          </p:cNvPr>
          <p:cNvSpPr txBox="1"/>
          <p:nvPr/>
        </p:nvSpPr>
        <p:spPr>
          <a:xfrm>
            <a:off x="73649" y="239495"/>
            <a:ext cx="12044702" cy="338554"/>
          </a:xfrm>
          <a:prstGeom prst="rect">
            <a:avLst/>
          </a:prstGeom>
          <a:noFill/>
        </p:spPr>
        <p:txBody>
          <a:bodyPr wrap="square" rtlCol="0">
            <a:spAutoFit/>
          </a:bodyPr>
          <a:lstStyle/>
          <a:p>
            <a:r>
              <a:rPr kumimoji="1" lang="ja-JP" altLang="en-US" sz="1600" dirty="0">
                <a:solidFill>
                  <a:srgbClr val="FF0000"/>
                </a:solidFill>
              </a:rPr>
              <a:t>ブルージオのループ橋です。まだトンネルの掘削技術が未熟だった時代にカーブを多用してアルプスを超える鉄道を作りました</a:t>
            </a:r>
          </a:p>
        </p:txBody>
      </p:sp>
    </p:spTree>
    <p:extLst>
      <p:ext uri="{BB962C8B-B14F-4D97-AF65-F5344CB8AC3E}">
        <p14:creationId xmlns:p14="http://schemas.microsoft.com/office/powerpoint/2010/main" val="17435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0"/>
                                        <p:tgtEl>
                                          <p:spTgt spid="6"/>
                                        </p:tgtEl>
                                      </p:cBhvr>
                                    </p:animEffect>
                                  </p:childTnLst>
                                </p:cTn>
                              </p:par>
                              <p:par>
                                <p:cTn id="8" presetID="10" presetClass="entr" presetSubtype="0" fill="hold" nodeType="withEffect">
                                  <p:stCondLst>
                                    <p:cond delay="3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0"/>
                                        <p:tgtEl>
                                          <p:spTgt spid="9"/>
                                        </p:tgtEl>
                                      </p:cBhvr>
                                    </p:animEffect>
                                  </p:childTnLst>
                                </p:cTn>
                              </p:par>
                              <p:par>
                                <p:cTn id="11" presetID="10" presetClass="entr" presetSubtype="0" fill="hold" nodeType="withEffect">
                                  <p:stCondLst>
                                    <p:cond delay="6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0"/>
                                        <p:tgtEl>
                                          <p:spTgt spid="8"/>
                                        </p:tgtEl>
                                      </p:cBhvr>
                                    </p:animEffect>
                                  </p:childTnLst>
                                </p:cTn>
                              </p:par>
                              <p:par>
                                <p:cTn id="14" presetID="10" presetClass="entr" presetSubtype="0" fill="hold" nodeType="withEffect">
                                  <p:stCondLst>
                                    <p:cond delay="9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0"/>
                                        <p:tgtEl>
                                          <p:spTgt spid="5"/>
                                        </p:tgtEl>
                                      </p:cBhvr>
                                    </p:animEffect>
                                  </p:childTnLst>
                                </p:cTn>
                              </p:par>
                              <p:par>
                                <p:cTn id="17" presetID="10" presetClass="entr" presetSubtype="0" fill="hold" nodeType="withEffect">
                                  <p:stCondLst>
                                    <p:cond delay="12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0"/>
                                        <p:tgtEl>
                                          <p:spTgt spid="3"/>
                                        </p:tgtEl>
                                      </p:cBhvr>
                                    </p:animEffect>
                                  </p:childTnLst>
                                </p:cTn>
                              </p:par>
                              <p:par>
                                <p:cTn id="20" presetID="42" presetClass="entr" presetSubtype="0" fill="hold" grpId="0" nodeType="withEffect">
                                  <p:stCondLst>
                                    <p:cond delay="160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2080591" y="3602038"/>
            <a:ext cx="9144000" cy="2387600"/>
          </a:xfrm>
        </p:spPr>
        <p:txBody>
          <a:bodyPr>
            <a:normAutofit fontScale="92500" lnSpcReduction="10000"/>
          </a:bodyPr>
          <a:lstStyle/>
          <a:p>
            <a:endParaRPr lang="en-US" altLang="ja-JP" b="1" dirty="0"/>
          </a:p>
          <a:p>
            <a:r>
              <a:rPr lang="ja-JP" altLang="en-US" b="1" dirty="0"/>
              <a:t>現れた変化は</a:t>
            </a:r>
            <a:r>
              <a:rPr lang="en-US" altLang="ja-JP" b="1" dirty="0"/>
              <a:t>5</a:t>
            </a:r>
            <a:r>
              <a:rPr lang="ja-JP" altLang="en-US" b="1" dirty="0"/>
              <a:t>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次いで「スライドショー」「最初から」をクリックしてください。</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1014C618-1D94-4E91-B504-432C52125A26}"/>
              </a:ext>
            </a:extLst>
          </p:cNvPr>
          <p:cNvSpPr txBox="1"/>
          <p:nvPr/>
        </p:nvSpPr>
        <p:spPr>
          <a:xfrm>
            <a:off x="1842052" y="649357"/>
            <a:ext cx="9501809" cy="3262432"/>
          </a:xfrm>
          <a:prstGeom prst="rect">
            <a:avLst/>
          </a:prstGeom>
          <a:solidFill>
            <a:schemeClr val="accent5">
              <a:lumMod val="40000"/>
              <a:lumOff val="60000"/>
            </a:schemeClr>
          </a:solidFill>
        </p:spPr>
        <p:txBody>
          <a:bodyPr wrap="square" rtlCol="0">
            <a:spAutoFit/>
          </a:bodyPr>
          <a:lstStyle/>
          <a:p>
            <a:pPr algn="ctr"/>
            <a:endParaRPr kumimoji="1" lang="en-US" altLang="ja-JP" sz="1400" b="1" dirty="0"/>
          </a:p>
          <a:p>
            <a:pPr algn="ctr"/>
            <a:r>
              <a:rPr kumimoji="1" lang="ja-JP" altLang="en-US" sz="4400" b="1" dirty="0"/>
              <a:t>終　わ　り</a:t>
            </a:r>
            <a:endParaRPr kumimoji="1" lang="en-US" altLang="ja-JP" sz="4400" b="1" dirty="0"/>
          </a:p>
          <a:p>
            <a:endParaRPr kumimoji="1" lang="en-US" altLang="ja-JP" dirty="0"/>
          </a:p>
          <a:p>
            <a:pPr algn="ctr"/>
            <a:r>
              <a:rPr lang="ja-JP" altLang="en-US" sz="2800" b="1">
                <a:solidFill>
                  <a:srgbClr val="00B050"/>
                </a:solidFill>
              </a:rPr>
              <a:t>レーティッシュ鉄道</a:t>
            </a:r>
            <a:endParaRPr lang="en-US" altLang="ja-JP" sz="2800" b="1" dirty="0">
              <a:solidFill>
                <a:srgbClr val="00B050"/>
              </a:solidFill>
            </a:endParaRPr>
          </a:p>
          <a:p>
            <a:pPr algn="ctr"/>
            <a:r>
              <a:rPr lang="ja-JP" altLang="en-US" sz="2800" b="1" dirty="0">
                <a:solidFill>
                  <a:srgbClr val="00B050"/>
                </a:solidFill>
              </a:rPr>
              <a:t>オープンループ線の乗り心地はいかがでしたか？</a:t>
            </a:r>
            <a:endParaRPr lang="en-US" altLang="ja-JP" sz="2800" b="1" dirty="0">
              <a:solidFill>
                <a:srgbClr val="00B050"/>
              </a:solidFill>
            </a:endParaRPr>
          </a:p>
          <a:p>
            <a:endParaRPr lang="en-US" altLang="ja-JP" dirty="0">
              <a:solidFill>
                <a:srgbClr val="00B050"/>
              </a:solidFill>
            </a:endParaRPr>
          </a:p>
          <a:p>
            <a:pPr algn="ctr"/>
            <a:r>
              <a:rPr lang="ja-JP" altLang="en-US" sz="2000" b="1" dirty="0"/>
              <a:t>ロダン・パソコン・スクール</a:t>
            </a:r>
            <a:endParaRPr lang="en-US" altLang="ja-JP" sz="2000" b="1" dirty="0"/>
          </a:p>
          <a:p>
            <a:endParaRPr lang="en-US" altLang="ja-JP" dirty="0"/>
          </a:p>
          <a:p>
            <a:endParaRPr kumimoji="1" lang="ja-JP" altLang="en-US" dirty="0"/>
          </a:p>
        </p:txBody>
      </p:sp>
      <p:pic>
        <p:nvPicPr>
          <p:cNvPr id="10" name="図 9">
            <a:extLst>
              <a:ext uri="{FF2B5EF4-FFF2-40B4-BE49-F238E27FC236}">
                <a16:creationId xmlns:a16="http://schemas.microsoft.com/office/drawing/2014/main" id="{03E3F3F1-6029-4105-9E47-018065AF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6179" y="3761062"/>
            <a:ext cx="1231746" cy="1644445"/>
          </a:xfrm>
          <a:prstGeom prst="rect">
            <a:avLst/>
          </a:prstGeom>
        </p:spPr>
      </p:pic>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345</Words>
  <Application>Microsoft Office PowerPoint</Application>
  <PresentationFormat>ワイド画面</PresentationFormat>
  <Paragraphs>29</Paragraphs>
  <Slides>4</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AR Pゴシック体S</vt: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沢井 順子</dc:creator>
  <cp:lastModifiedBy>沢井 順子</cp:lastModifiedBy>
  <cp:revision>26</cp:revision>
  <dcterms:created xsi:type="dcterms:W3CDTF">2020-07-03T04:25:19Z</dcterms:created>
  <dcterms:modified xsi:type="dcterms:W3CDTF">2020-07-07T02:58:21Z</dcterms:modified>
</cp:coreProperties>
</file>