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1" r:id="rId3"/>
    <p:sldId id="262" r:id="rId4"/>
    <p:sldId id="257" r:id="rId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3" d="100"/>
          <a:sy n="63" d="100"/>
        </p:scale>
        <p:origin x="138" y="22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2E47CA-A4FC-420E-A82E-4A620B41869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53E7A8-FDD5-4EC5-95D8-EDD3ED7D8B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36F07C8-3FAB-47C1-BC90-9257F96803C7}"/>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E9D052CB-105D-4A5F-AD52-2D6A2BDC1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32FE1B6-47F3-4B3D-AA6C-5C6AB10EBAC7}"/>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949770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28F36C-363C-453E-94FA-80BF12DC2A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F4F37CD-0418-48BC-A987-471268C1A47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05BA2ED-293E-43F1-8026-7D9157BDC3FF}"/>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9AEDC7E6-8629-48C7-9942-96CCDD0310C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0735094-10AB-4D15-825A-4E6CB7487C7B}"/>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3052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6B3D51C-4ABF-4129-9F2C-7F87F81E590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FE65F19-D039-432E-A6F5-82465AADEAF1}"/>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898CFAF-1A66-4FAB-BB3A-11C6AE1E2764}"/>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FDF9B2A0-280E-4384-902A-BC2D3F5559A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85D7D3F-00B2-4B8E-B973-33A78C88906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554546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B9F2F2-70C9-46E6-AC05-1AF541D4925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471764-955B-414B-8730-A17D2F7684F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F8B4E58-B8C6-4700-87F3-B84F448C9F8E}"/>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E7239A91-2118-4C29-8C7B-E6C033DED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FC61F9-A5EF-49DB-B67C-3BC28784C864}"/>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11239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3FE6D9-0F67-496A-B0BF-7682C6B75CD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88E450-EA7F-4FC6-9E81-84519500E4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CCC3700-7A05-4B58-965E-280CEA0EC949}"/>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3AE7EA57-844D-4A0E-ABCC-6F29858867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8385480-4260-4EAD-81D9-762D5010D0AF}"/>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248944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C39AD8-8750-4AF6-8CCF-0FD8D9417EA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45C66F9-6B14-4FA0-B70D-FAAF2AD7CA2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3FE594A-EBE0-456F-AA66-6A3D755D30D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25E090D-BA86-48AA-9A46-964776D234B7}"/>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6" name="フッター プレースホルダー 5">
            <a:extLst>
              <a:ext uri="{FF2B5EF4-FFF2-40B4-BE49-F238E27FC236}">
                <a16:creationId xmlns:a16="http://schemas.microsoft.com/office/drawing/2014/main" id="{FDA83788-7095-49DE-9A48-F61E9B6540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190359F-8EF7-4740-9935-7F92C9BD36E1}"/>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18674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88550-92ED-4C3C-AEB6-1B764834566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722FC27-04F5-4A5A-B3BD-2A73276A75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04BE86-4C5D-4262-A73D-29F97E787DC2}"/>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7C4B13F-851B-4148-897A-DFA3B4AD9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7CFFAAF-507D-4A8A-954C-090B5DE9D31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9E0D186-7EE3-4913-9A72-89BB692B074A}"/>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8" name="フッター プレースホルダー 7">
            <a:extLst>
              <a:ext uri="{FF2B5EF4-FFF2-40B4-BE49-F238E27FC236}">
                <a16:creationId xmlns:a16="http://schemas.microsoft.com/office/drawing/2014/main" id="{FFE207F2-CD77-426F-A6B7-5BDFE07560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E333937-3BC1-48B9-B330-BE1E8C61EB6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68398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2C2F1A-47F4-4541-BB65-A88ADD39C9B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3E432B-C22F-41C6-95C2-DA6B19491170}"/>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4" name="フッター プレースホルダー 3">
            <a:extLst>
              <a:ext uri="{FF2B5EF4-FFF2-40B4-BE49-F238E27FC236}">
                <a16:creationId xmlns:a16="http://schemas.microsoft.com/office/drawing/2014/main" id="{37F829D5-E201-4716-A21B-68E623A589B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B1E1A48-7820-4242-8D1A-C30DF98C7BE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353130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1E0CDC0-B50A-4A28-8BAC-507EC637CAF1}"/>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3" name="フッター プレースホルダー 2">
            <a:extLst>
              <a:ext uri="{FF2B5EF4-FFF2-40B4-BE49-F238E27FC236}">
                <a16:creationId xmlns:a16="http://schemas.microsoft.com/office/drawing/2014/main" id="{68F382C9-D36B-4D86-8A33-0E51C480AFB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BD88CC2-0989-4035-9028-8EF44B3789C9}"/>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709506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1ACD2E-1A81-41DB-8BDB-4FA2F1A4F30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8740F83-68AC-4A5D-870E-5510577F6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3E2F255-C175-4A28-9B75-D853CB1A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8F42386-C6FA-4910-9278-C6D93B187B3F}"/>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6" name="フッター プレースホルダー 5">
            <a:extLst>
              <a:ext uri="{FF2B5EF4-FFF2-40B4-BE49-F238E27FC236}">
                <a16:creationId xmlns:a16="http://schemas.microsoft.com/office/drawing/2014/main" id="{015E2AAB-1FFF-4202-A44C-56154C783AD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F4ED72-ACA8-41B7-8AAF-AAB547B9A808}"/>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47795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0B7CBA-6C2D-4816-B04A-A1D9898FAC3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32BAF36-D38F-4D79-B985-89AD5B8EA7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784FC76-A078-4252-8C8B-BF7D8D9BA8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17A52FE-83CA-4802-AA2F-CE37AEC91D7B}"/>
              </a:ext>
            </a:extLst>
          </p:cNvPr>
          <p:cNvSpPr>
            <a:spLocks noGrp="1"/>
          </p:cNvSpPr>
          <p:nvPr>
            <p:ph type="dt" sz="half" idx="10"/>
          </p:nvPr>
        </p:nvSpPr>
        <p:spPr/>
        <p:txBody>
          <a:bodyPr/>
          <a:lstStyle/>
          <a:p>
            <a:fld id="{640545F6-EDEE-48B0-92A0-15F61C3EE66C}" type="datetimeFigureOut">
              <a:rPr kumimoji="1" lang="ja-JP" altLang="en-US" smtClean="0"/>
              <a:t>2020/7/20</a:t>
            </a:fld>
            <a:endParaRPr kumimoji="1" lang="ja-JP" altLang="en-US"/>
          </a:p>
        </p:txBody>
      </p:sp>
      <p:sp>
        <p:nvSpPr>
          <p:cNvPr id="6" name="フッター プレースホルダー 5">
            <a:extLst>
              <a:ext uri="{FF2B5EF4-FFF2-40B4-BE49-F238E27FC236}">
                <a16:creationId xmlns:a16="http://schemas.microsoft.com/office/drawing/2014/main" id="{9607BA29-8D79-4069-969D-AC5061CC37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5ED5CC4-FA08-4D26-BFD7-11058C995620}"/>
              </a:ext>
            </a:extLst>
          </p:cNvPr>
          <p:cNvSpPr>
            <a:spLocks noGrp="1"/>
          </p:cNvSpPr>
          <p:nvPr>
            <p:ph type="sldNum" sz="quarter" idx="12"/>
          </p:nvPr>
        </p:nvSpPr>
        <p:spPr/>
        <p:txBody>
          <a:body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893122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72603B-D6ED-4766-9BBE-6E0BEB3F3C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25DAE6-0BF1-4E2C-A83B-DB2F2A9972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E1D1D28-C27D-4780-9116-2001761F12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0545F6-EDEE-48B0-92A0-15F61C3EE66C}" type="datetimeFigureOut">
              <a:rPr kumimoji="1" lang="ja-JP" altLang="en-US" smtClean="0"/>
              <a:t>2020/7/20</a:t>
            </a:fld>
            <a:endParaRPr kumimoji="1" lang="ja-JP" altLang="en-US"/>
          </a:p>
        </p:txBody>
      </p:sp>
      <p:sp>
        <p:nvSpPr>
          <p:cNvPr id="5" name="フッター プレースホルダー 4">
            <a:extLst>
              <a:ext uri="{FF2B5EF4-FFF2-40B4-BE49-F238E27FC236}">
                <a16:creationId xmlns:a16="http://schemas.microsoft.com/office/drawing/2014/main" id="{1AB00BD9-94C8-4AA7-8C2B-72914A2763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C2AB434-F0C0-43E6-A4C6-E80BD0A8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9CDF5-4B26-4151-8214-1685E7E64B82}" type="slidenum">
              <a:rPr kumimoji="1" lang="ja-JP" altLang="en-US" smtClean="0"/>
              <a:t>‹#›</a:t>
            </a:fld>
            <a:endParaRPr kumimoji="1" lang="ja-JP" altLang="en-US"/>
          </a:p>
        </p:txBody>
      </p:sp>
    </p:spTree>
    <p:extLst>
      <p:ext uri="{BB962C8B-B14F-4D97-AF65-F5344CB8AC3E}">
        <p14:creationId xmlns:p14="http://schemas.microsoft.com/office/powerpoint/2010/main" val="103326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0" y="0"/>
            <a:ext cx="12192000" cy="26595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p>
        </p:txBody>
      </p:sp>
      <p:sp>
        <p:nvSpPr>
          <p:cNvPr id="22" name="テキスト ボックス 21"/>
          <p:cNvSpPr txBox="1"/>
          <p:nvPr/>
        </p:nvSpPr>
        <p:spPr>
          <a:xfrm>
            <a:off x="3335195" y="942071"/>
            <a:ext cx="6228058" cy="1058964"/>
          </a:xfrm>
          <a:prstGeom prst="doubleWave">
            <a:avLst/>
          </a:prstGeom>
          <a:gradFill>
            <a:gsLst>
              <a:gs pos="51000">
                <a:srgbClr val="F4BA02"/>
              </a:gs>
              <a:gs pos="0">
                <a:srgbClr val="FEE8A0"/>
              </a:gs>
              <a:gs pos="100000">
                <a:srgbClr val="FEE168"/>
              </a:gs>
            </a:gsLst>
            <a:lin ang="4800000" scaled="0"/>
          </a:gradFill>
          <a:effectLst>
            <a:outerShdw blurRad="241300" dist="241300" dir="1800000" algn="tl" rotWithShape="0">
              <a:prstClr val="black">
                <a:alpha val="40000"/>
              </a:prstClr>
            </a:outerShdw>
          </a:effectLst>
        </p:spPr>
        <p:txBody>
          <a:bodyPr wrap="square" tIns="0" bIns="163293" rtlCol="0" anchor="ctr" anchorCtr="1">
            <a:spAutoFit/>
          </a:bodyPr>
          <a:lstStyle/>
          <a:p>
            <a:pPr algn="ctr"/>
            <a:endParaRPr lang="en-US" altLang="ja-JP" sz="907"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a:p>
            <a:pPr algn="ctr"/>
            <a:r>
              <a:rPr lang="ja-JP" altLang="en-US" sz="3200" b="1"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厳島神社　</a:t>
            </a:r>
            <a:r>
              <a:rPr lang="ja-JP" altLang="en-US"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rPr>
              <a:t>（日本）</a:t>
            </a:r>
            <a:endParaRPr lang="en-US" altLang="ja-JP" sz="3200" dirty="0">
              <a:effectLst>
                <a:glow rad="228600">
                  <a:schemeClr val="accent4">
                    <a:satMod val="175000"/>
                    <a:alpha val="40000"/>
                  </a:schemeClr>
                </a:glo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p:cNvSpPr txBox="1"/>
          <p:nvPr/>
        </p:nvSpPr>
        <p:spPr>
          <a:xfrm>
            <a:off x="3833111" y="6236641"/>
            <a:ext cx="4891083" cy="483209"/>
          </a:xfrm>
          <a:prstGeom prst="rect">
            <a:avLst/>
          </a:prstGeom>
          <a:noFill/>
        </p:spPr>
        <p:txBody>
          <a:bodyPr wrap="none" rtlCol="0">
            <a:spAutoFit/>
          </a:bodyPr>
          <a:lstStyle/>
          <a:p>
            <a:pPr algn="ctr"/>
            <a:r>
              <a:rPr lang="ja-JP" altLang="en-US" sz="2540" dirty="0">
                <a:solidFill>
                  <a:srgbClr val="FF0000"/>
                </a:solidFill>
                <a:latin typeface="HGP創英角ｺﾞｼｯｸUB" panose="020B0900000000000000" pitchFamily="50" charset="-128"/>
                <a:ea typeface="HGP創英角ｺﾞｼｯｸUB" panose="020B0900000000000000" pitchFamily="50" charset="-128"/>
              </a:rPr>
              <a:t>クリックして問題へ進んでください。</a:t>
            </a:r>
          </a:p>
        </p:txBody>
      </p:sp>
      <p:sp>
        <p:nvSpPr>
          <p:cNvPr id="4" name="テキスト ボックス 3">
            <a:extLst>
              <a:ext uri="{FF2B5EF4-FFF2-40B4-BE49-F238E27FC236}">
                <a16:creationId xmlns:a16="http://schemas.microsoft.com/office/drawing/2014/main" id="{ABB1C301-D06D-441A-9C64-FDDA289AA966}"/>
              </a:ext>
            </a:extLst>
          </p:cNvPr>
          <p:cNvSpPr txBox="1"/>
          <p:nvPr/>
        </p:nvSpPr>
        <p:spPr>
          <a:xfrm>
            <a:off x="3876624" y="2194001"/>
            <a:ext cx="4919899" cy="369332"/>
          </a:xfrm>
          <a:prstGeom prst="rect">
            <a:avLst/>
          </a:prstGeom>
          <a:noFill/>
        </p:spPr>
        <p:txBody>
          <a:bodyPr wrap="square" rtlCol="0">
            <a:spAutoFit/>
          </a:bodyPr>
          <a:lstStyle/>
          <a:p>
            <a:r>
              <a:rPr kumimoji="1" lang="ja-JP" altLang="en-US" b="1" dirty="0">
                <a:solidFill>
                  <a:schemeClr val="bg1"/>
                </a:solidFill>
                <a:latin typeface="AR Pゴシック体S" panose="020B0A00000000000000" pitchFamily="50" charset="-128"/>
                <a:ea typeface="AR Pゴシック体S" panose="020B0A00000000000000" pitchFamily="50" charset="-128"/>
              </a:rPr>
              <a:t>ロダン・パソコン・スクール</a:t>
            </a:r>
            <a:r>
              <a:rPr lang="ja-JP" altLang="en-US" b="1" dirty="0">
                <a:solidFill>
                  <a:schemeClr val="bg1"/>
                </a:solidFill>
                <a:latin typeface="AR Pゴシック体S" panose="020B0A00000000000000" pitchFamily="50" charset="-128"/>
                <a:ea typeface="AR Pゴシック体S" panose="020B0A00000000000000" pitchFamily="50" charset="-128"/>
              </a:rPr>
              <a:t>（</a:t>
            </a:r>
            <a:r>
              <a:rPr kumimoji="1" lang="ja-JP" altLang="en-US" b="1" dirty="0">
                <a:solidFill>
                  <a:schemeClr val="bg1"/>
                </a:solidFill>
                <a:latin typeface="AR Pゴシック体S" panose="020B0A00000000000000" pitchFamily="50" charset="-128"/>
                <a:ea typeface="AR Pゴシック体S" panose="020B0A00000000000000" pitchFamily="50" charset="-128"/>
              </a:rPr>
              <a:t>脳トレクイズ）</a:t>
            </a:r>
          </a:p>
        </p:txBody>
      </p:sp>
      <p:pic>
        <p:nvPicPr>
          <p:cNvPr id="6" name="図 5">
            <a:extLst>
              <a:ext uri="{FF2B5EF4-FFF2-40B4-BE49-F238E27FC236}">
                <a16:creationId xmlns:a16="http://schemas.microsoft.com/office/drawing/2014/main" id="{FE184FFC-C918-46BB-AA37-E470BD612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459" y="343057"/>
            <a:ext cx="1663064" cy="2220276"/>
          </a:xfrm>
          <a:prstGeom prst="rect">
            <a:avLst/>
          </a:prstGeom>
        </p:spPr>
      </p:pic>
      <p:pic>
        <p:nvPicPr>
          <p:cNvPr id="11" name="図 10">
            <a:extLst>
              <a:ext uri="{FF2B5EF4-FFF2-40B4-BE49-F238E27FC236}">
                <a16:creationId xmlns:a16="http://schemas.microsoft.com/office/drawing/2014/main" id="{C0750492-6878-46A9-974F-B428C3615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31014" y="272638"/>
            <a:ext cx="1663064" cy="2220276"/>
          </a:xfrm>
          <a:prstGeom prst="rect">
            <a:avLst/>
          </a:prstGeom>
        </p:spPr>
      </p:pic>
      <p:sp>
        <p:nvSpPr>
          <p:cNvPr id="7" name="テキスト ボックス 6">
            <a:extLst>
              <a:ext uri="{FF2B5EF4-FFF2-40B4-BE49-F238E27FC236}">
                <a16:creationId xmlns:a16="http://schemas.microsoft.com/office/drawing/2014/main" id="{79879F76-CA73-4480-BDA1-77D1138568D8}"/>
              </a:ext>
            </a:extLst>
          </p:cNvPr>
          <p:cNvSpPr txBox="1"/>
          <p:nvPr/>
        </p:nvSpPr>
        <p:spPr>
          <a:xfrm>
            <a:off x="4598307" y="366296"/>
            <a:ext cx="3476531" cy="523220"/>
          </a:xfrm>
          <a:prstGeom prst="rect">
            <a:avLst/>
          </a:prstGeom>
          <a:noFill/>
        </p:spPr>
        <p:txBody>
          <a:bodyPr wrap="square" rtlCol="0">
            <a:spAutoFit/>
          </a:bodyPr>
          <a:lstStyle/>
          <a:p>
            <a:r>
              <a:rPr kumimoji="1" lang="ja-JP" altLang="en-US" sz="2800" dirty="0">
                <a:solidFill>
                  <a:schemeClr val="bg1"/>
                </a:solidFill>
                <a:latin typeface="AR Pゴシック体S" panose="020B0A00000000000000" pitchFamily="50" charset="-128"/>
                <a:ea typeface="AR Pゴシック体S" panose="020B0A00000000000000" pitchFamily="50" charset="-128"/>
              </a:rPr>
              <a:t>世界遺産巡りの旅</a:t>
            </a:r>
          </a:p>
        </p:txBody>
      </p:sp>
      <p:sp>
        <p:nvSpPr>
          <p:cNvPr id="2" name="テキスト ボックス 1">
            <a:extLst>
              <a:ext uri="{FF2B5EF4-FFF2-40B4-BE49-F238E27FC236}">
                <a16:creationId xmlns:a16="http://schemas.microsoft.com/office/drawing/2014/main" id="{92BEBF97-2E8F-4241-84C4-D882BCB3A5FE}"/>
              </a:ext>
            </a:extLst>
          </p:cNvPr>
          <p:cNvSpPr txBox="1"/>
          <p:nvPr/>
        </p:nvSpPr>
        <p:spPr>
          <a:xfrm>
            <a:off x="2602487" y="3077308"/>
            <a:ext cx="7693474" cy="461665"/>
          </a:xfrm>
          <a:prstGeom prst="rect">
            <a:avLst/>
          </a:prstGeom>
          <a:noFill/>
        </p:spPr>
        <p:txBody>
          <a:bodyPr wrap="square" rtlCol="0">
            <a:spAutoFit/>
          </a:bodyPr>
          <a:lstStyle/>
          <a:p>
            <a:r>
              <a:rPr lang="ja-JP" altLang="en-US" sz="2400" b="1" dirty="0"/>
              <a:t>写真が</a:t>
            </a:r>
            <a:r>
              <a:rPr lang="en-US" altLang="ja-JP" sz="2400" b="1" dirty="0"/>
              <a:t>5</a:t>
            </a:r>
            <a:r>
              <a:rPr lang="ja-JP" altLang="en-US" sz="2400" b="1" dirty="0"/>
              <a:t>か所変化するので見つけてくださいね！</a:t>
            </a:r>
            <a:endParaRPr kumimoji="1" lang="ja-JP" altLang="en-US" sz="2400" b="1" dirty="0"/>
          </a:p>
        </p:txBody>
      </p:sp>
      <p:sp>
        <p:nvSpPr>
          <p:cNvPr id="5" name="テキスト ボックス 4">
            <a:extLst>
              <a:ext uri="{FF2B5EF4-FFF2-40B4-BE49-F238E27FC236}">
                <a16:creationId xmlns:a16="http://schemas.microsoft.com/office/drawing/2014/main" id="{A7259B19-0238-49E1-B6C9-63B89E19A321}"/>
              </a:ext>
            </a:extLst>
          </p:cNvPr>
          <p:cNvSpPr txBox="1"/>
          <p:nvPr/>
        </p:nvSpPr>
        <p:spPr>
          <a:xfrm>
            <a:off x="1201354" y="3954803"/>
            <a:ext cx="10270435" cy="2062103"/>
          </a:xfrm>
          <a:prstGeom prst="rect">
            <a:avLst/>
          </a:prstGeom>
          <a:noFill/>
        </p:spPr>
        <p:txBody>
          <a:bodyPr wrap="square" rtlCol="0">
            <a:spAutoFit/>
          </a:bodyPr>
          <a:lstStyle/>
          <a:p>
            <a:pPr algn="dist"/>
            <a:r>
              <a:rPr kumimoji="1" lang="ja-JP" altLang="en-US" sz="1600" b="1" dirty="0"/>
              <a:t>　厳島神社は海上に建ち並ぶ建造物と背景の自然が一体となった景観は人類の創造的才能を表す傑作。</a:t>
            </a:r>
            <a:endParaRPr kumimoji="1" lang="en-US" altLang="ja-JP" sz="1600" b="1" dirty="0"/>
          </a:p>
          <a:p>
            <a:r>
              <a:rPr kumimoji="1" lang="ja-JP" altLang="en-US" sz="1600" b="1" dirty="0"/>
              <a:t>　平清盛により寝殿造り様式を取り入れた現存の規模に造営され国宝に。</a:t>
            </a:r>
            <a:endParaRPr kumimoji="1" lang="en-US" altLang="ja-JP" sz="1600" b="1" dirty="0"/>
          </a:p>
          <a:p>
            <a:r>
              <a:rPr lang="ja-JP" altLang="en-US" sz="1600" b="1" dirty="0"/>
              <a:t>　神をいきまつる島の背景にそびえる弥山（みせん）は御体山であるため、手つかずの原始林が残っている。</a:t>
            </a:r>
            <a:endParaRPr lang="en-US" altLang="ja-JP" sz="1600" b="1" dirty="0"/>
          </a:p>
          <a:p>
            <a:r>
              <a:rPr lang="en-US" altLang="ja-JP" sz="1600" b="1" dirty="0"/>
              <a:t>13</a:t>
            </a:r>
            <a:r>
              <a:rPr lang="ja-JP" altLang="en-US" sz="1600" b="1" dirty="0"/>
              <a:t>世紀には度々の大火に見舞われ又近年</a:t>
            </a:r>
            <a:r>
              <a:rPr lang="en-US" altLang="ja-JP" sz="1600" b="1" dirty="0"/>
              <a:t>1945</a:t>
            </a:r>
            <a:r>
              <a:rPr lang="ja-JP" altLang="en-US" sz="1600" b="1" dirty="0"/>
              <a:t>（昭和</a:t>
            </a:r>
            <a:r>
              <a:rPr lang="en-US" altLang="ja-JP" sz="1600" b="1" dirty="0"/>
              <a:t>25</a:t>
            </a:r>
            <a:r>
              <a:rPr lang="ja-JP" altLang="en-US" sz="1600" b="1" dirty="0"/>
              <a:t>年）豪雨のため山津波により大破、</a:t>
            </a:r>
            <a:r>
              <a:rPr lang="en-US" altLang="ja-JP" sz="1600" b="1" dirty="0"/>
              <a:t>1991</a:t>
            </a:r>
            <a:r>
              <a:rPr lang="ja-JP" altLang="en-US" sz="1600" b="1" dirty="0"/>
              <a:t>（平成３年）</a:t>
            </a:r>
            <a:endParaRPr lang="en-US" altLang="ja-JP" sz="1600" b="1" dirty="0"/>
          </a:p>
          <a:p>
            <a:r>
              <a:rPr lang="en-US" altLang="ja-JP" sz="1600" b="1" dirty="0"/>
              <a:t>9</a:t>
            </a:r>
            <a:r>
              <a:rPr lang="ja-JP" altLang="en-US" sz="1600" b="1" dirty="0"/>
              <a:t>月には台風により殆どの建造物が被害を受けたが</a:t>
            </a:r>
            <a:r>
              <a:rPr lang="en-US" altLang="ja-JP" sz="1600" b="1" dirty="0"/>
              <a:t>1993</a:t>
            </a:r>
            <a:r>
              <a:rPr lang="ja-JP" altLang="en-US" sz="1600" b="1" dirty="0"/>
              <a:t>（平成</a:t>
            </a:r>
            <a:r>
              <a:rPr lang="en-US" altLang="ja-JP" sz="1600" b="1" dirty="0"/>
              <a:t>5</a:t>
            </a:r>
            <a:r>
              <a:rPr lang="ja-JP" altLang="en-US" sz="1600" b="1" dirty="0"/>
              <a:t>年）に現存の姿に戻った。</a:t>
            </a:r>
            <a:endParaRPr lang="en-US" altLang="ja-JP" sz="1600" b="1" dirty="0"/>
          </a:p>
          <a:p>
            <a:r>
              <a:rPr lang="ja-JP" altLang="en-US" sz="1600" b="1" dirty="0"/>
              <a:t>　平安、鎌倉時代の建築様式を忠実に再建し、今に至っている事などが評価され</a:t>
            </a:r>
            <a:r>
              <a:rPr lang="en-US" altLang="ja-JP" sz="1600" b="1" dirty="0"/>
              <a:t>1996</a:t>
            </a:r>
            <a:r>
              <a:rPr lang="ja-JP" altLang="en-US" sz="1600" b="1" dirty="0"/>
              <a:t> </a:t>
            </a:r>
            <a:r>
              <a:rPr lang="en-US" altLang="ja-JP" sz="1600" b="1" dirty="0"/>
              <a:t>(</a:t>
            </a:r>
            <a:r>
              <a:rPr lang="ja-JP" altLang="en-US" sz="1600" b="1" dirty="0"/>
              <a:t>平成</a:t>
            </a:r>
            <a:r>
              <a:rPr lang="en-US" altLang="ja-JP" sz="1600" b="1" dirty="0"/>
              <a:t>8</a:t>
            </a:r>
            <a:r>
              <a:rPr lang="ja-JP" altLang="en-US" sz="1600" b="1" dirty="0"/>
              <a:t>年）世界文化遺産に登録された。</a:t>
            </a:r>
            <a:endParaRPr lang="en-US" altLang="ja-JP" sz="1600" b="1" dirty="0"/>
          </a:p>
          <a:p>
            <a:endParaRPr lang="en-US" altLang="ja-JP" sz="1600" b="1" dirty="0"/>
          </a:p>
        </p:txBody>
      </p:sp>
      <p:pic>
        <p:nvPicPr>
          <p:cNvPr id="9" name="三津厳島神社の宮司さまたちが演奏して下さった「越天楽」2016年7月19日">
            <a:hlinkClick r:id="" action="ppaction://media"/>
            <a:extLst>
              <a:ext uri="{FF2B5EF4-FFF2-40B4-BE49-F238E27FC236}">
                <a16:creationId xmlns:a16="http://schemas.microsoft.com/office/drawing/2014/main" id="{7A19F172-140F-4EB7-96BD-B5C7A6564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6989" y="3032814"/>
            <a:ext cx="609600" cy="609600"/>
          </a:xfrm>
          <a:prstGeom prst="rect">
            <a:avLst/>
          </a:prstGeom>
        </p:spPr>
      </p:pic>
    </p:spTree>
    <p:extLst>
      <p:ext uri="{BB962C8B-B14F-4D97-AF65-F5344CB8AC3E}">
        <p14:creationId xmlns:p14="http://schemas.microsoft.com/office/powerpoint/2010/main" val="243835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31" presetClass="entr" presetSubtype="0" fill="hold" grpId="0" nodeType="afterEffect">
                                  <p:stCondLst>
                                    <p:cond delay="3500"/>
                                  </p:stCondLst>
                                  <p:childTnLst>
                                    <p:set>
                                      <p:cBhvr>
                                        <p:cTn id="9" dur="1" fill="hold">
                                          <p:stCondLst>
                                            <p:cond delay="0"/>
                                          </p:stCondLst>
                                        </p:cTn>
                                        <p:tgtEl>
                                          <p:spTgt spid="3"/>
                                        </p:tgtEl>
                                        <p:attrNameLst>
                                          <p:attrName>style.visibility</p:attrName>
                                        </p:attrNameLst>
                                      </p:cBhvr>
                                      <p:to>
                                        <p:strVal val="visible"/>
                                      </p:to>
                                    </p:set>
                                    <p:anim calcmode="lin" valueType="num">
                                      <p:cBhvr>
                                        <p:cTn id="10" dur="3000" fill="hold"/>
                                        <p:tgtEl>
                                          <p:spTgt spid="3"/>
                                        </p:tgtEl>
                                        <p:attrNameLst>
                                          <p:attrName>ppt_w</p:attrName>
                                        </p:attrNameLst>
                                      </p:cBhvr>
                                      <p:tavLst>
                                        <p:tav tm="0">
                                          <p:val>
                                            <p:fltVal val="0"/>
                                          </p:val>
                                        </p:tav>
                                        <p:tav tm="100000">
                                          <p:val>
                                            <p:strVal val="#ppt_w"/>
                                          </p:val>
                                        </p:tav>
                                      </p:tavLst>
                                    </p:anim>
                                    <p:anim calcmode="lin" valueType="num">
                                      <p:cBhvr>
                                        <p:cTn id="11" dur="3000" fill="hold"/>
                                        <p:tgtEl>
                                          <p:spTgt spid="3"/>
                                        </p:tgtEl>
                                        <p:attrNameLst>
                                          <p:attrName>ppt_h</p:attrName>
                                        </p:attrNameLst>
                                      </p:cBhvr>
                                      <p:tavLst>
                                        <p:tav tm="0">
                                          <p:val>
                                            <p:fltVal val="0"/>
                                          </p:val>
                                        </p:tav>
                                        <p:tav tm="100000">
                                          <p:val>
                                            <p:strVal val="#ppt_h"/>
                                          </p:val>
                                        </p:tav>
                                      </p:tavLst>
                                    </p:anim>
                                    <p:anim calcmode="lin" valueType="num">
                                      <p:cBhvr>
                                        <p:cTn id="12" dur="3000" fill="hold"/>
                                        <p:tgtEl>
                                          <p:spTgt spid="3"/>
                                        </p:tgtEl>
                                        <p:attrNameLst>
                                          <p:attrName>style.rotation</p:attrName>
                                        </p:attrNameLst>
                                      </p:cBhvr>
                                      <p:tavLst>
                                        <p:tav tm="0">
                                          <p:val>
                                            <p:fltVal val="90"/>
                                          </p:val>
                                        </p:tav>
                                        <p:tav tm="100000">
                                          <p:val>
                                            <p:fltVal val="0"/>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白１">
            <a:extLst>
              <a:ext uri="{FF2B5EF4-FFF2-40B4-BE49-F238E27FC236}">
                <a16:creationId xmlns:a16="http://schemas.microsoft.com/office/drawing/2014/main" id="{30FE4C0D-B7AE-4C8B-9F02-89D991D0BC7F}"/>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5" name="青1">
            <a:extLst>
              <a:ext uri="{FF2B5EF4-FFF2-40B4-BE49-F238E27FC236}">
                <a16:creationId xmlns:a16="http://schemas.microsoft.com/office/drawing/2014/main" id="{291B770C-3773-4A16-9D63-155F2FBA5D0D}"/>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１</a:t>
            </a:r>
          </a:p>
        </p:txBody>
      </p:sp>
      <p:sp>
        <p:nvSpPr>
          <p:cNvPr id="6" name="白２">
            <a:extLst>
              <a:ext uri="{FF2B5EF4-FFF2-40B4-BE49-F238E27FC236}">
                <a16:creationId xmlns:a16="http://schemas.microsoft.com/office/drawing/2014/main" id="{C57FDD02-C166-43B0-A2C0-4BACF5A17F5B}"/>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a:p>
        </p:txBody>
      </p:sp>
      <p:sp>
        <p:nvSpPr>
          <p:cNvPr id="7" name="青2">
            <a:extLst>
              <a:ext uri="{FF2B5EF4-FFF2-40B4-BE49-F238E27FC236}">
                <a16:creationId xmlns:a16="http://schemas.microsoft.com/office/drawing/2014/main" id="{F1598E02-BD2B-450D-92C9-391DA1092A0F}"/>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２</a:t>
            </a:r>
          </a:p>
        </p:txBody>
      </p:sp>
      <p:sp>
        <p:nvSpPr>
          <p:cNvPr id="8" name="白３">
            <a:extLst>
              <a:ext uri="{FF2B5EF4-FFF2-40B4-BE49-F238E27FC236}">
                <a16:creationId xmlns:a16="http://schemas.microsoft.com/office/drawing/2014/main" id="{339B37CB-14D5-46C5-8026-E7BCE4EF06C3}"/>
              </a:ext>
            </a:extLst>
          </p:cNvPr>
          <p:cNvSpPr/>
          <p:nvPr/>
        </p:nvSpPr>
        <p:spPr>
          <a:xfrm>
            <a:off x="3216000" y="549000"/>
            <a:ext cx="5760000" cy="576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0000" dirty="0"/>
          </a:p>
        </p:txBody>
      </p:sp>
      <p:sp>
        <p:nvSpPr>
          <p:cNvPr id="9" name="青3">
            <a:extLst>
              <a:ext uri="{FF2B5EF4-FFF2-40B4-BE49-F238E27FC236}">
                <a16:creationId xmlns:a16="http://schemas.microsoft.com/office/drawing/2014/main" id="{CEC060F6-1D16-4308-B3D2-D5F2D8471637}"/>
              </a:ext>
            </a:extLst>
          </p:cNvPr>
          <p:cNvSpPr/>
          <p:nvPr/>
        </p:nvSpPr>
        <p:spPr>
          <a:xfrm>
            <a:off x="3216000" y="549000"/>
            <a:ext cx="5760000" cy="576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0000" dirty="0"/>
              <a:t>３</a:t>
            </a:r>
          </a:p>
        </p:txBody>
      </p:sp>
    </p:spTree>
    <p:extLst>
      <p:ext uri="{BB962C8B-B14F-4D97-AF65-F5344CB8AC3E}">
        <p14:creationId xmlns:p14="http://schemas.microsoft.com/office/powerpoint/2010/main" val="30341809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2000"/>
                            </p:stCondLst>
                            <p:childTnLst>
                              <p:par>
                                <p:cTn id="9" presetID="1" presetClass="exit"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par>
                          <p:cTn id="11" fill="hold">
                            <p:stCondLst>
                              <p:cond delay="2000"/>
                            </p:stCondLst>
                            <p:childTnLst>
                              <p:par>
                                <p:cTn id="12" presetID="1" presetClass="exit"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childTnLst>
                          </p:cTn>
                        </p:par>
                        <p:par>
                          <p:cTn id="14" fill="hold">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oin.wav"/>
                                        </p:tgtEl>
                                      </p:cMediaNode>
                                    </p:audio>
                                  </p:subTnLst>
                                </p:cTn>
                              </p:par>
                            </p:childTnLst>
                          </p:cTn>
                        </p:par>
                        <p:par>
                          <p:cTn id="18" fill="hold">
                            <p:stCondLst>
                              <p:cond delay="4000"/>
                            </p:stCondLst>
                            <p:childTnLst>
                              <p:par>
                                <p:cTn id="19" presetID="1" presetClass="exit" presetSubtype="0" fill="hold" grpId="1" nodeType="after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par>
                          <p:cTn id="21" fill="hold">
                            <p:stCondLst>
                              <p:cond delay="4000"/>
                            </p:stCondLst>
                            <p:childTnLst>
                              <p:par>
                                <p:cTn id="22" presetID="1" presetClass="exit"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hidden"/>
                                      </p:to>
                                    </p:set>
                                  </p:childTnLst>
                                </p:cTn>
                              </p:par>
                            </p:childTnLst>
                          </p:cTn>
                        </p:par>
                        <p:par>
                          <p:cTn id="24" fill="hold">
                            <p:stCondLst>
                              <p:cond delay="4000"/>
                            </p:stCondLst>
                            <p:childTnLst>
                              <p:par>
                                <p:cTn id="25" presetID="21" presetClass="entr" presetSubtype="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1)">
                                      <p:cBhvr>
                                        <p:cTn id="27" dur="20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oin.wav"/>
                                        </p:tgtEl>
                                      </p:cMediaNode>
                                    </p:audio>
                                  </p:subTnLst>
                                </p:cTn>
                              </p:par>
                            </p:childTnLst>
                          </p:cTn>
                        </p:par>
                        <p:par>
                          <p:cTn id="28" fill="hold">
                            <p:stCondLst>
                              <p:cond delay="6000"/>
                            </p:stCondLst>
                            <p:childTnLst>
                              <p:par>
                                <p:cTn id="29" presetID="1" presetClass="exit" presetSubtype="0" fill="hold" grpId="1" nodeType="afterEffect">
                                  <p:stCondLst>
                                    <p:cond delay="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p:stCondLst>
                              <p:cond delay="6000"/>
                            </p:stCondLst>
                            <p:childTnLst>
                              <p:par>
                                <p:cTn id="32" presetID="1" presetClass="exit"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7" grpId="0" animBg="1"/>
      <p:bldP spid="7" grpId="1" animBg="1"/>
      <p:bldP spid="8" grpId="0" animBg="1"/>
      <p:bldP spid="9" grpId="0" animBg="1"/>
      <p:bldP spid="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C252F13-5993-4735-8288-0B17E6DA0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7672"/>
          </a:xfrm>
          <a:prstGeom prst="rect">
            <a:avLst/>
          </a:prstGeom>
        </p:spPr>
      </p:pic>
      <p:pic>
        <p:nvPicPr>
          <p:cNvPr id="5" name="図 4">
            <a:extLst>
              <a:ext uri="{FF2B5EF4-FFF2-40B4-BE49-F238E27FC236}">
                <a16:creationId xmlns:a16="http://schemas.microsoft.com/office/drawing/2014/main" id="{17AA3DE1-CD1A-457E-BF54-503691560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645" y="2679794"/>
            <a:ext cx="787302" cy="749206"/>
          </a:xfrm>
          <a:prstGeom prst="rect">
            <a:avLst/>
          </a:prstGeom>
        </p:spPr>
      </p:pic>
      <p:pic>
        <p:nvPicPr>
          <p:cNvPr id="7" name="図 6">
            <a:extLst>
              <a:ext uri="{FF2B5EF4-FFF2-40B4-BE49-F238E27FC236}">
                <a16:creationId xmlns:a16="http://schemas.microsoft.com/office/drawing/2014/main" id="{A7C6556C-18A7-4195-ACF0-CD2EE5C43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9442" y="4394937"/>
            <a:ext cx="264745" cy="1250489"/>
          </a:xfrm>
          <a:prstGeom prst="rect">
            <a:avLst/>
          </a:prstGeom>
        </p:spPr>
      </p:pic>
      <p:pic>
        <p:nvPicPr>
          <p:cNvPr id="9" name="図 8">
            <a:extLst>
              <a:ext uri="{FF2B5EF4-FFF2-40B4-BE49-F238E27FC236}">
                <a16:creationId xmlns:a16="http://schemas.microsoft.com/office/drawing/2014/main" id="{739D0C34-467B-4EB3-ACC8-27306D2B5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53940"/>
            <a:ext cx="728870" cy="1104060"/>
          </a:xfrm>
          <a:prstGeom prst="rect">
            <a:avLst/>
          </a:prstGeom>
        </p:spPr>
      </p:pic>
      <p:pic>
        <p:nvPicPr>
          <p:cNvPr id="11" name="図 10">
            <a:extLst>
              <a:ext uri="{FF2B5EF4-FFF2-40B4-BE49-F238E27FC236}">
                <a16:creationId xmlns:a16="http://schemas.microsoft.com/office/drawing/2014/main" id="{1D953687-37F1-49B1-8557-BFEB9094FD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6430" y="933548"/>
            <a:ext cx="1010527" cy="538947"/>
          </a:xfrm>
          <a:prstGeom prst="rect">
            <a:avLst/>
          </a:prstGeom>
        </p:spPr>
      </p:pic>
      <p:pic>
        <p:nvPicPr>
          <p:cNvPr id="4" name="図 3">
            <a:extLst>
              <a:ext uri="{FF2B5EF4-FFF2-40B4-BE49-F238E27FC236}">
                <a16:creationId xmlns:a16="http://schemas.microsoft.com/office/drawing/2014/main" id="{33C286BF-CF61-4A57-B53A-D77242F356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88643" y="4616641"/>
            <a:ext cx="372890" cy="807080"/>
          </a:xfrm>
          <a:prstGeom prst="rect">
            <a:avLst/>
          </a:prstGeom>
        </p:spPr>
      </p:pic>
      <p:sp>
        <p:nvSpPr>
          <p:cNvPr id="10" name="テキスト ボックス 9">
            <a:extLst>
              <a:ext uri="{FF2B5EF4-FFF2-40B4-BE49-F238E27FC236}">
                <a16:creationId xmlns:a16="http://schemas.microsoft.com/office/drawing/2014/main" id="{348BF665-BBBE-4517-8408-17AE3D97E9B8}"/>
              </a:ext>
            </a:extLst>
          </p:cNvPr>
          <p:cNvSpPr txBox="1"/>
          <p:nvPr/>
        </p:nvSpPr>
        <p:spPr>
          <a:xfrm>
            <a:off x="1550505" y="278296"/>
            <a:ext cx="6188766" cy="400110"/>
          </a:xfrm>
          <a:prstGeom prst="rect">
            <a:avLst/>
          </a:prstGeom>
          <a:solidFill>
            <a:schemeClr val="bg2"/>
          </a:solidFill>
        </p:spPr>
        <p:txBody>
          <a:bodyPr wrap="square" rtlCol="0">
            <a:spAutoFit/>
          </a:bodyPr>
          <a:lstStyle/>
          <a:p>
            <a:r>
              <a:rPr kumimoji="1" lang="ja-JP" altLang="en-US" sz="2000" b="1" dirty="0">
                <a:latin typeface="AR P丸ゴシック体M" panose="020B0600010101010101" pitchFamily="50" charset="-128"/>
                <a:ea typeface="AR P丸ゴシック体M" panose="020B0600010101010101" pitchFamily="50" charset="-128"/>
              </a:rPr>
              <a:t>越天楽の音楽を聴きながら</a:t>
            </a:r>
            <a:r>
              <a:rPr kumimoji="1" lang="en-US" altLang="ja-JP" sz="2000" b="1" dirty="0">
                <a:latin typeface="AR P丸ゴシック体M" panose="020B0600010101010101" pitchFamily="50" charset="-128"/>
                <a:ea typeface="AR P丸ゴシック体M" panose="020B0600010101010101" pitchFamily="50" charset="-128"/>
              </a:rPr>
              <a:t>5</a:t>
            </a:r>
            <a:r>
              <a:rPr kumimoji="1" lang="ja-JP" altLang="en-US" sz="2000" b="1" dirty="0">
                <a:latin typeface="AR P丸ゴシック体M" panose="020B0600010101010101" pitchFamily="50" charset="-128"/>
                <a:ea typeface="AR P丸ゴシック体M" panose="020B0600010101010101" pitchFamily="50" charset="-128"/>
              </a:rPr>
              <a:t>つの変化が分りましたか</a:t>
            </a:r>
          </a:p>
        </p:txBody>
      </p:sp>
      <p:sp>
        <p:nvSpPr>
          <p:cNvPr id="12" name="テキスト ボックス 11">
            <a:extLst>
              <a:ext uri="{FF2B5EF4-FFF2-40B4-BE49-F238E27FC236}">
                <a16:creationId xmlns:a16="http://schemas.microsoft.com/office/drawing/2014/main" id="{B81DFAC3-4B0C-4A12-8AFA-BF74E8CD3610}"/>
              </a:ext>
            </a:extLst>
          </p:cNvPr>
          <p:cNvSpPr txBox="1"/>
          <p:nvPr/>
        </p:nvSpPr>
        <p:spPr>
          <a:xfrm>
            <a:off x="1139688" y="6275192"/>
            <a:ext cx="3988903" cy="400110"/>
          </a:xfrm>
          <a:prstGeom prst="rect">
            <a:avLst/>
          </a:prstGeom>
          <a:solidFill>
            <a:srgbClr val="FFFF00"/>
          </a:solidFill>
        </p:spPr>
        <p:txBody>
          <a:bodyPr wrap="square" rtlCol="0">
            <a:spAutoFit/>
          </a:bodyPr>
          <a:lstStyle/>
          <a:p>
            <a:r>
              <a:rPr kumimoji="1" lang="ja-JP" altLang="en-US" sz="2000" dirty="0">
                <a:latin typeface="AR PハイカラＰＯＰ体H" panose="020B0600010101010101" pitchFamily="50" charset="-128"/>
                <a:ea typeface="AR PハイカラＰＯＰ体H" panose="020B0600010101010101" pitchFamily="50" charset="-128"/>
              </a:rPr>
              <a:t>クリックすると次の画面に進みます</a:t>
            </a:r>
          </a:p>
        </p:txBody>
      </p:sp>
    </p:spTree>
    <p:extLst>
      <p:ext uri="{BB962C8B-B14F-4D97-AF65-F5344CB8AC3E}">
        <p14:creationId xmlns:p14="http://schemas.microsoft.com/office/powerpoint/2010/main" val="347021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0"/>
                                        <p:tgtEl>
                                          <p:spTgt spid="11"/>
                                        </p:tgtEl>
                                      </p:cBhvr>
                                    </p:animEffect>
                                  </p:childTnLst>
                                </p:cTn>
                              </p:par>
                              <p:par>
                                <p:cTn id="8" presetID="10" presetClass="entr" presetSubtype="0" fill="hold" nodeType="withEffect">
                                  <p:stCondLst>
                                    <p:cond delay="3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0"/>
                                        <p:tgtEl>
                                          <p:spTgt spid="5"/>
                                        </p:tgtEl>
                                      </p:cBhvr>
                                    </p:animEffect>
                                  </p:childTnLst>
                                </p:cTn>
                              </p:par>
                              <p:par>
                                <p:cTn id="11" presetID="10" presetClass="entr" presetSubtype="0" fill="hold" nodeType="withEffect">
                                  <p:stCondLst>
                                    <p:cond delay="6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0"/>
                                        <p:tgtEl>
                                          <p:spTgt spid="9"/>
                                        </p:tgtEl>
                                      </p:cBhvr>
                                    </p:animEffect>
                                  </p:childTnLst>
                                </p:cTn>
                              </p:par>
                              <p:par>
                                <p:cTn id="14" presetID="10" presetClass="entr" presetSubtype="0" fill="hold" nodeType="withEffect">
                                  <p:stCondLst>
                                    <p:cond delay="900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0"/>
                                        <p:tgtEl>
                                          <p:spTgt spid="4"/>
                                        </p:tgtEl>
                                      </p:cBhvr>
                                    </p:animEffect>
                                  </p:childTnLst>
                                </p:cTn>
                              </p:par>
                              <p:par>
                                <p:cTn id="17" presetID="10" presetClass="entr" presetSubtype="0" fill="hold" nodeType="withEffect">
                                  <p:stCondLst>
                                    <p:cond delay="12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0"/>
                                        <p:tgtEl>
                                          <p:spTgt spid="7"/>
                                        </p:tgtEl>
                                      </p:cBhvr>
                                    </p:animEffect>
                                  </p:childTnLst>
                                </p:cTn>
                              </p:par>
                              <p:par>
                                <p:cTn id="20" presetID="21" presetClass="entr" presetSubtype="1" fill="hold" grpId="0" nodeType="withEffect">
                                  <p:stCondLst>
                                    <p:cond delay="1500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6D04C966-8097-4DF5-856B-B0BD523F3B64}"/>
              </a:ext>
            </a:extLst>
          </p:cNvPr>
          <p:cNvSpPr>
            <a:spLocks noGrp="1"/>
          </p:cNvSpPr>
          <p:nvPr>
            <p:ph type="subTitle" idx="1"/>
          </p:nvPr>
        </p:nvSpPr>
        <p:spPr>
          <a:xfrm>
            <a:off x="2080591" y="3602038"/>
            <a:ext cx="9144000" cy="2387600"/>
          </a:xfrm>
        </p:spPr>
        <p:txBody>
          <a:bodyPr>
            <a:normAutofit fontScale="92500" lnSpcReduction="10000"/>
          </a:bodyPr>
          <a:lstStyle/>
          <a:p>
            <a:endParaRPr lang="en-US" altLang="ja-JP" b="1" dirty="0"/>
          </a:p>
          <a:p>
            <a:r>
              <a:rPr lang="ja-JP" altLang="en-US" b="1" dirty="0"/>
              <a:t>現れた変化は</a:t>
            </a:r>
            <a:r>
              <a:rPr lang="en-US" altLang="ja-JP" b="1" dirty="0"/>
              <a:t>5</a:t>
            </a:r>
            <a:r>
              <a:rPr lang="ja-JP" altLang="en-US" b="1" dirty="0"/>
              <a:t>つです、全部わかりましたか？</a:t>
            </a:r>
            <a:endParaRPr lang="en-US" altLang="ja-JP" b="1" dirty="0"/>
          </a:p>
          <a:p>
            <a:r>
              <a:rPr kumimoji="1" lang="ja-JP" altLang="en-US" b="1" dirty="0"/>
              <a:t>分からなかった人は分かるまでチャレンジしてね！！</a:t>
            </a:r>
            <a:endParaRPr kumimoji="1" lang="en-US" altLang="ja-JP" b="1" dirty="0"/>
          </a:p>
          <a:p>
            <a:endParaRPr kumimoji="1" lang="en-US" altLang="ja-JP" b="1" dirty="0"/>
          </a:p>
          <a:p>
            <a:r>
              <a:rPr kumimoji="1" lang="ja-JP" altLang="en-US" b="1" dirty="0"/>
              <a:t>再チャレンジはＥＳＣキーを押してください</a:t>
            </a:r>
            <a:endParaRPr kumimoji="1" lang="en-US" altLang="ja-JP" b="1" dirty="0"/>
          </a:p>
          <a:p>
            <a:r>
              <a:rPr lang="ja-JP" altLang="en-US" b="1" dirty="0"/>
              <a:t>次いで「スライドショー」「最初から」をクリックしてください。</a:t>
            </a:r>
            <a:endParaRPr kumimoji="1" lang="en-US" altLang="ja-JP" b="1" dirty="0"/>
          </a:p>
          <a:p>
            <a:endParaRPr kumimoji="1" lang="ja-JP" altLang="en-US" b="1" dirty="0"/>
          </a:p>
        </p:txBody>
      </p:sp>
      <p:sp>
        <p:nvSpPr>
          <p:cNvPr id="6" name="テキスト ボックス 5">
            <a:extLst>
              <a:ext uri="{FF2B5EF4-FFF2-40B4-BE49-F238E27FC236}">
                <a16:creationId xmlns:a16="http://schemas.microsoft.com/office/drawing/2014/main" id="{1014C618-1D94-4E91-B504-432C52125A26}"/>
              </a:ext>
            </a:extLst>
          </p:cNvPr>
          <p:cNvSpPr txBox="1"/>
          <p:nvPr/>
        </p:nvSpPr>
        <p:spPr>
          <a:xfrm>
            <a:off x="1842052" y="649357"/>
            <a:ext cx="9501809" cy="2831544"/>
          </a:xfrm>
          <a:prstGeom prst="rect">
            <a:avLst/>
          </a:prstGeom>
          <a:solidFill>
            <a:schemeClr val="accent5">
              <a:lumMod val="40000"/>
              <a:lumOff val="60000"/>
            </a:schemeClr>
          </a:solidFill>
        </p:spPr>
        <p:txBody>
          <a:bodyPr wrap="square" rtlCol="0">
            <a:spAutoFit/>
          </a:bodyPr>
          <a:lstStyle/>
          <a:p>
            <a:pPr algn="ctr"/>
            <a:endParaRPr kumimoji="1" lang="en-US" altLang="ja-JP" sz="1400" b="1" dirty="0"/>
          </a:p>
          <a:p>
            <a:pPr algn="ctr"/>
            <a:r>
              <a:rPr kumimoji="1" lang="ja-JP" altLang="en-US" sz="4400" b="1" dirty="0"/>
              <a:t>終　わ　り</a:t>
            </a:r>
            <a:endParaRPr kumimoji="1" lang="en-US" altLang="ja-JP" sz="4400" b="1" dirty="0"/>
          </a:p>
          <a:p>
            <a:endParaRPr kumimoji="1" lang="en-US" altLang="ja-JP" dirty="0"/>
          </a:p>
          <a:p>
            <a:pPr algn="ctr"/>
            <a:r>
              <a:rPr lang="ja-JP" altLang="en-US" sz="2800" b="1" dirty="0">
                <a:solidFill>
                  <a:srgbClr val="00B050"/>
                </a:solidFill>
              </a:rPr>
              <a:t>厳島神社の観光はいかがでしたか？</a:t>
            </a:r>
            <a:endParaRPr lang="en-US" altLang="ja-JP" sz="2800" b="1" dirty="0">
              <a:solidFill>
                <a:srgbClr val="00B050"/>
              </a:solidFill>
            </a:endParaRPr>
          </a:p>
          <a:p>
            <a:endParaRPr lang="en-US" altLang="ja-JP" dirty="0">
              <a:solidFill>
                <a:srgbClr val="00B050"/>
              </a:solidFill>
            </a:endParaRPr>
          </a:p>
          <a:p>
            <a:pPr algn="ctr"/>
            <a:r>
              <a:rPr lang="ja-JP" altLang="en-US" sz="2000" b="1" dirty="0"/>
              <a:t>ロダン・パソコン・スクール</a:t>
            </a:r>
            <a:endParaRPr lang="en-US" altLang="ja-JP" sz="2000" b="1" dirty="0"/>
          </a:p>
          <a:p>
            <a:endParaRPr lang="en-US" altLang="ja-JP" dirty="0"/>
          </a:p>
          <a:p>
            <a:endParaRPr kumimoji="1" lang="ja-JP" altLang="en-US" dirty="0"/>
          </a:p>
        </p:txBody>
      </p:sp>
      <p:pic>
        <p:nvPicPr>
          <p:cNvPr id="10" name="図 9">
            <a:extLst>
              <a:ext uri="{FF2B5EF4-FFF2-40B4-BE49-F238E27FC236}">
                <a16:creationId xmlns:a16="http://schemas.microsoft.com/office/drawing/2014/main" id="{03E3F3F1-6029-4105-9E47-018065AF1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26179" y="3761062"/>
            <a:ext cx="1231746" cy="1644445"/>
          </a:xfrm>
          <a:prstGeom prst="rect">
            <a:avLst/>
          </a:prstGeom>
        </p:spPr>
      </p:pic>
    </p:spTree>
    <p:extLst>
      <p:ext uri="{BB962C8B-B14F-4D97-AF65-F5344CB8AC3E}">
        <p14:creationId xmlns:p14="http://schemas.microsoft.com/office/powerpoint/2010/main" val="307626978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286</Words>
  <Application>Microsoft Office PowerPoint</Application>
  <PresentationFormat>ワイド画面</PresentationFormat>
  <Paragraphs>29</Paragraphs>
  <Slides>4</Slides>
  <Notes>0</Notes>
  <HiddenSlides>0</HiddenSlides>
  <MMClips>1</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vt:i4>
      </vt:variant>
    </vt:vector>
  </HeadingPairs>
  <TitlesOfParts>
    <vt:vector size="12" baseType="lpstr">
      <vt:lpstr>AR Pゴシック体S</vt:lpstr>
      <vt:lpstr>AR PハイカラＰＯＰ体H</vt:lpstr>
      <vt:lpstr>AR P丸ゴシック体M</vt:lpstr>
      <vt:lpstr>HGP創英角ｺﾞｼｯｸUB</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澤井 勝之</dc:creator>
  <cp:lastModifiedBy>新居 怜子</cp:lastModifiedBy>
  <cp:revision>81</cp:revision>
  <dcterms:created xsi:type="dcterms:W3CDTF">2019-06-08T04:33:07Z</dcterms:created>
  <dcterms:modified xsi:type="dcterms:W3CDTF">2020-07-20T01:50:25Z</dcterms:modified>
</cp:coreProperties>
</file>