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6" r:id="rId4"/>
    <p:sldId id="257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2E47CA-A4FC-420E-A82E-4A620B418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353E7A8-FDD5-4EC5-95D8-EDD3ED7D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6F07C8-3FAB-47C1-BC90-9257F96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D052CB-105D-4A5F-AD52-2D6A2BDC1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2FE1B6-47F3-4B3D-AA6C-5C6AB10E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77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28F36C-363C-453E-94FA-80BF12DC2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F4F37CD-0418-48BC-A987-471268C1A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5BA2ED-293E-43F1-8026-7D9157BD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EDC7E6-8629-48C7-9942-96CCDD03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735094-10AB-4D15-825A-4E6CB748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24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6B3D51C-4ABF-4129-9F2C-7F87F81E5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FE65F19-D039-432E-A6F5-82465AADE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8CFAF-1A66-4FAB-BB3A-11C6AE1E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DF9B2A0-280E-4384-902A-BC2D3F55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5D7D3F-00B2-4B8E-B973-33A78C88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54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B9F2F2-70C9-46E6-AC05-1AF541D4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471764-955B-414B-8730-A17D2F768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8B4E58-B8C6-4700-87F3-B84F448C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239A91-2118-4C29-8C7B-E6C033DE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FC61F9-A5EF-49DB-B67C-3BC28784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39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3FE6D9-0F67-496A-B0BF-7682C6B75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88E450-EA7F-4FC6-9E81-84519500E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CC3700-7A05-4B58-965E-280CEA0E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E7EA57-844D-4A0E-ABCC-6F2985886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385480-4260-4EAD-81D9-762D5010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44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C39AD8-8750-4AF6-8CCF-0FD8D941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5C66F9-6B14-4FA0-B70D-FAAF2AD7C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3FE594A-EBE0-456F-AA66-6A3D755D3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5E090D-BA86-48AA-9A46-964776D2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A83788-7095-49DE-9A48-F61E9B65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190359F-8EF7-4740-9935-7F92C9BD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74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E88550-92ED-4C3C-AEB6-1B764834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722FC27-04F5-4A5A-B3BD-2A73276A7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204BE86-4C5D-4262-A73D-29F97E787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7C4B13F-851B-4148-897A-DFA3B4AD9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CFFAAF-507D-4A8A-954C-090B5DE9D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9E0D186-7EE3-4913-9A72-89BB692B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E207F2-CD77-426F-A6B7-5BDFE075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E333937-3BC1-48B9-B330-BE1E8C61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98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2C2F1A-47F4-4541-BB65-A88ADD39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13E432B-C22F-41C6-95C2-DA6B1949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F829D5-E201-4716-A21B-68E623A58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1E1A48-7820-4242-8D1A-C30DF98C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30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1E0CDC0-B50A-4A28-8BAC-507EC637C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8F382C9-D36B-4D86-8A33-0E51C480A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D88CC2-0989-4035-9028-8EF44B37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50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1ACD2E-1A81-41DB-8BDB-4FA2F1A4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740F83-68AC-4A5D-870E-5510577F6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3E2F255-C175-4A28-9B75-D853CB1A5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F42386-C6FA-4910-9278-C6D93B18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E2AAB-1FFF-4202-A44C-56154C78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8F4ED72-ACA8-41B7-8AAF-AAB547B9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9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0B7CBA-6C2D-4816-B04A-A1D9898F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32BAF36-D38F-4D79-B985-89AD5B8EA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784FC76-A078-4252-8C8B-BF7D8D9BA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17A52FE-83CA-4802-AA2F-CE37AEC91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07BA29-8D79-4069-969D-AC5061CC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ED5CC4-FA08-4D26-BFD7-11058C995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12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F72603B-D6ED-4766-9BBE-6E0BEB3F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25DAE6-0BF1-4E2C-A83B-DB2F2A997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1D1D28-C27D-4780-9116-2001761F1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545F6-EDEE-48B0-92A0-15F61C3EE66C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B00BD9-94C8-4AA7-8C2B-72914A276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2AB434-F0C0-43E6-A4C6-E80BD0A85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26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1318394" y="0"/>
            <a:ext cx="9710630" cy="6858000"/>
          </a:xfrm>
          <a:prstGeom prst="rect">
            <a:avLst/>
          </a:prstGeom>
          <a:solidFill>
            <a:srgbClr val="ECE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 dirty="0"/>
          </a:p>
        </p:txBody>
      </p:sp>
      <p:sp>
        <p:nvSpPr>
          <p:cNvPr id="21" name="正方形/長方形 20"/>
          <p:cNvSpPr/>
          <p:nvPr/>
        </p:nvSpPr>
        <p:spPr>
          <a:xfrm>
            <a:off x="1314520" y="47243"/>
            <a:ext cx="9706756" cy="261948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713759" y="906163"/>
            <a:ext cx="4919900" cy="955269"/>
          </a:xfrm>
          <a:prstGeom prst="doubleWave">
            <a:avLst/>
          </a:prstGeom>
          <a:gradFill>
            <a:gsLst>
              <a:gs pos="51000">
                <a:srgbClr val="F4BA02"/>
              </a:gs>
              <a:gs pos="0">
                <a:srgbClr val="FEE8A0"/>
              </a:gs>
              <a:gs pos="100000">
                <a:srgbClr val="FEE168"/>
              </a:gs>
            </a:gsLst>
            <a:lin ang="4800000" scaled="0"/>
          </a:gradFill>
          <a:effectLst>
            <a:outerShdw blurRad="241300" dist="241300" dir="1800000" algn="tl" rotWithShape="0">
              <a:prstClr val="black">
                <a:alpha val="40000"/>
              </a:prstClr>
            </a:outerShdw>
          </a:effectLst>
        </p:spPr>
        <p:txBody>
          <a:bodyPr wrap="square" tIns="0" bIns="163293" rtlCol="0" anchor="ctr" anchorCtr="1">
            <a:spAutoFit/>
          </a:bodyPr>
          <a:lstStyle/>
          <a:p>
            <a:pPr algn="ctr"/>
            <a:r>
              <a:rPr lang="ja-JP" altLang="en-US" sz="36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イタリア歴史文化地区</a:t>
            </a:r>
            <a:endParaRPr lang="en-US" altLang="ja-JP" sz="3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81213" y="3024135"/>
            <a:ext cx="7736412" cy="2773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画像の一部が変化していきます</a:t>
            </a:r>
            <a:endParaRPr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どこが変わっているのでしょう？</a:t>
            </a:r>
            <a:endParaRPr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3266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54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答えは５か所あります！</a:t>
            </a:r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54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イタリア歴史遺産地区です　</a:t>
            </a:r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54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名曲　サンタ・ルチアを聴きながら答えを探してくださいね</a:t>
            </a:r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491650" y="6155509"/>
            <a:ext cx="2694970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54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クリックして問題へ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028A37B-3C6A-4079-96AD-06BD8A8CB1F6}"/>
              </a:ext>
            </a:extLst>
          </p:cNvPr>
          <p:cNvSpPr txBox="1"/>
          <p:nvPr/>
        </p:nvSpPr>
        <p:spPr>
          <a:xfrm>
            <a:off x="3994251" y="2105986"/>
            <a:ext cx="552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FF00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ロダン・パソコン・スクール</a:t>
            </a:r>
            <a:r>
              <a:rPr lang="ja-JP" altLang="en-US" b="1" dirty="0">
                <a:solidFill>
                  <a:srgbClr val="FFFF00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（</a:t>
            </a:r>
            <a:r>
              <a:rPr kumimoji="1" lang="ja-JP" altLang="en-US" b="1" dirty="0">
                <a:solidFill>
                  <a:srgbClr val="FFFF00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脳トレクイズ）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60AEDF0-1A16-4331-A5EA-E48899405F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8518" y="295886"/>
            <a:ext cx="1775841" cy="237084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11EBBC1-25A0-450D-8E79-8F9086EF4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05" y="295886"/>
            <a:ext cx="1775841" cy="237084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C2289DD-E737-4B84-9DAE-F8F604E7C9D8}"/>
              </a:ext>
            </a:extLst>
          </p:cNvPr>
          <p:cNvSpPr txBox="1"/>
          <p:nvPr/>
        </p:nvSpPr>
        <p:spPr>
          <a:xfrm>
            <a:off x="3994251" y="302530"/>
            <a:ext cx="3882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世界遺産巡りの旅</a:t>
            </a:r>
            <a:endParaRPr kumimoji="1" lang="ja-JP" altLang="en-US" sz="2400" dirty="0">
              <a:solidFill>
                <a:schemeClr val="bg1"/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pic>
        <p:nvPicPr>
          <p:cNvPr id="5" name="【和訳付き】サンタ・ルチア (ナポリ民謡) Santa Lucia - カタカナ読み付き">
            <a:hlinkClick r:id="" action="ppaction://media"/>
            <a:extLst>
              <a:ext uri="{FF2B5EF4-FFF2-40B4-BE49-F238E27FC236}">
                <a16:creationId xmlns:a16="http://schemas.microsoft.com/office/drawing/2014/main" id="{9E29FB82-F412-4FB4-A578-1FE729994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246291" y="0"/>
            <a:ext cx="969941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grpSp>
        <p:nvGrpSpPr>
          <p:cNvPr id="5" name="グループ化 4"/>
          <p:cNvGrpSpPr/>
          <p:nvPr/>
        </p:nvGrpSpPr>
        <p:grpSpPr>
          <a:xfrm>
            <a:off x="1474297" y="0"/>
            <a:ext cx="9699419" cy="6858000"/>
            <a:chOff x="0" y="0"/>
            <a:chExt cx="10691813" cy="7559675"/>
          </a:xfrm>
        </p:grpSpPr>
        <p:sp>
          <p:nvSpPr>
            <p:cNvPr id="6" name="正方形/長方形 5"/>
            <p:cNvSpPr/>
            <p:nvPr/>
          </p:nvSpPr>
          <p:spPr>
            <a:xfrm>
              <a:off x="0" y="0"/>
              <a:ext cx="10691813" cy="7559675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33"/>
            </a:p>
          </p:txBody>
        </p:sp>
        <p:cxnSp>
          <p:nvCxnSpPr>
            <p:cNvPr id="7" name="直線コネクタ 6"/>
            <p:cNvCxnSpPr>
              <a:stCxn id="6" idx="0"/>
            </p:cNvCxnSpPr>
            <p:nvPr/>
          </p:nvCxnSpPr>
          <p:spPr>
            <a:xfrm>
              <a:off x="5345907" y="0"/>
              <a:ext cx="0" cy="755967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>
              <a:stCxn id="6" idx="1"/>
            </p:cNvCxnSpPr>
            <p:nvPr/>
          </p:nvCxnSpPr>
          <p:spPr>
            <a:xfrm flipV="1">
              <a:off x="0" y="3779836"/>
              <a:ext cx="10691813" cy="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グループ化 61"/>
          <p:cNvGrpSpPr/>
          <p:nvPr/>
        </p:nvGrpSpPr>
        <p:grpSpPr>
          <a:xfrm>
            <a:off x="4109940" y="1427159"/>
            <a:ext cx="4010788" cy="3981942"/>
            <a:chOff x="-7129806" y="1277063"/>
            <a:chExt cx="5076510" cy="5040000"/>
          </a:xfrm>
        </p:grpSpPr>
        <p:sp>
          <p:nvSpPr>
            <p:cNvPr id="63" name="テキスト ボックス 62"/>
            <p:cNvSpPr txBox="1"/>
            <p:nvPr/>
          </p:nvSpPr>
          <p:spPr>
            <a:xfrm>
              <a:off x="-7129806" y="1491208"/>
              <a:ext cx="5034515" cy="4417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68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" pitchFamily="18" charset="0"/>
                  <a:ea typeface="メイリオ" pitchFamily="50" charset="-128"/>
                </a:rPr>
                <a:t>3</a:t>
              </a:r>
              <a:endParaRPr lang="ja-JP" altLang="en-US" sz="2268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" pitchFamily="18" charset="0"/>
                <a:ea typeface="メイリオ" pitchFamily="50" charset="-128"/>
              </a:endParaRPr>
            </a:p>
          </p:txBody>
        </p:sp>
        <p:sp>
          <p:nvSpPr>
            <p:cNvPr id="64" name="円/楕円​​ 108"/>
            <p:cNvSpPr/>
            <p:nvPr/>
          </p:nvSpPr>
          <p:spPr>
            <a:xfrm>
              <a:off x="-7093296" y="1277063"/>
              <a:ext cx="5040000" cy="5040000"/>
            </a:xfrm>
            <a:prstGeom prst="ellipse">
              <a:avLst/>
            </a:prstGeom>
            <a:noFill/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33">
                <a:latin typeface="Century" pitchFamily="18" charset="0"/>
              </a:endParaRPr>
            </a:p>
          </p:txBody>
        </p:sp>
      </p:grpSp>
      <p:grpSp>
        <p:nvGrpSpPr>
          <p:cNvPr id="65" name="グループ化 64"/>
          <p:cNvGrpSpPr/>
          <p:nvPr/>
        </p:nvGrpSpPr>
        <p:grpSpPr>
          <a:xfrm>
            <a:off x="4105475" y="1427159"/>
            <a:ext cx="3999728" cy="3981942"/>
            <a:chOff x="-7115807" y="1277063"/>
            <a:chExt cx="5062511" cy="5040000"/>
          </a:xfrm>
        </p:grpSpPr>
        <p:sp>
          <p:nvSpPr>
            <p:cNvPr id="66" name="テキスト ボックス 65"/>
            <p:cNvSpPr txBox="1"/>
            <p:nvPr/>
          </p:nvSpPr>
          <p:spPr>
            <a:xfrm>
              <a:off x="-7115807" y="1491208"/>
              <a:ext cx="5034513" cy="4417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68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" pitchFamily="18" charset="0"/>
                  <a:ea typeface="メイリオ" pitchFamily="50" charset="-128"/>
                </a:rPr>
                <a:t>2</a:t>
              </a:r>
              <a:endParaRPr lang="ja-JP" altLang="en-US" sz="2268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" pitchFamily="18" charset="0"/>
                <a:ea typeface="メイリオ" pitchFamily="50" charset="-128"/>
              </a:endParaRPr>
            </a:p>
          </p:txBody>
        </p:sp>
        <p:sp>
          <p:nvSpPr>
            <p:cNvPr id="67" name="円/楕円​​ 108"/>
            <p:cNvSpPr/>
            <p:nvPr/>
          </p:nvSpPr>
          <p:spPr>
            <a:xfrm>
              <a:off x="-7093296" y="1277063"/>
              <a:ext cx="5040000" cy="5040000"/>
            </a:xfrm>
            <a:prstGeom prst="ellipse">
              <a:avLst/>
            </a:prstGeom>
            <a:noFill/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33">
                <a:latin typeface="Century" pitchFamily="18" charset="0"/>
              </a:endParaRPr>
            </a:p>
          </p:txBody>
        </p:sp>
      </p:grpSp>
      <p:grpSp>
        <p:nvGrpSpPr>
          <p:cNvPr id="68" name="グループ化 67"/>
          <p:cNvGrpSpPr/>
          <p:nvPr/>
        </p:nvGrpSpPr>
        <p:grpSpPr>
          <a:xfrm>
            <a:off x="4055644" y="1427159"/>
            <a:ext cx="4027439" cy="3981942"/>
            <a:chOff x="-7150881" y="1277063"/>
            <a:chExt cx="5097585" cy="5040000"/>
          </a:xfrm>
        </p:grpSpPr>
        <p:sp>
          <p:nvSpPr>
            <p:cNvPr id="69" name="テキスト ボックス 68"/>
            <p:cNvSpPr txBox="1"/>
            <p:nvPr/>
          </p:nvSpPr>
          <p:spPr>
            <a:xfrm>
              <a:off x="-7150881" y="1491208"/>
              <a:ext cx="5034514" cy="4417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68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" pitchFamily="18" charset="0"/>
                  <a:ea typeface="メイリオ" pitchFamily="50" charset="-128"/>
                </a:rPr>
                <a:t>1</a:t>
              </a:r>
              <a:endParaRPr lang="ja-JP" altLang="en-US" sz="2268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" pitchFamily="18" charset="0"/>
                <a:ea typeface="メイリオ" pitchFamily="50" charset="-128"/>
              </a:endParaRPr>
            </a:p>
          </p:txBody>
        </p:sp>
        <p:sp>
          <p:nvSpPr>
            <p:cNvPr id="70" name="円/楕円​​ 108"/>
            <p:cNvSpPr/>
            <p:nvPr/>
          </p:nvSpPr>
          <p:spPr>
            <a:xfrm>
              <a:off x="-7093296" y="1277063"/>
              <a:ext cx="5040000" cy="5040000"/>
            </a:xfrm>
            <a:prstGeom prst="ellipse">
              <a:avLst/>
            </a:prstGeom>
            <a:noFill/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33">
                <a:latin typeface="Century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22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himes.wav"/>
          </p:stSnd>
        </p:sndAc>
      </p:transition>
    </mc:Choice>
    <mc:Fallback xmlns="">
      <p:transition spd="slow" advClick="0" advTm="300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53BBB1FE-1C50-4425-B2A3-BD417F18C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1" b="1"/>
          <a:stretch/>
        </p:blipFill>
        <p:spPr>
          <a:xfrm>
            <a:off x="0" y="0"/>
            <a:ext cx="12211960" cy="6858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6DBAD22-A698-463B-A470-BB2C1E7BD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81" y="6108193"/>
            <a:ext cx="1154369" cy="62811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3C42643-420C-471B-9ADC-4B0F11652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257" y="4995825"/>
            <a:ext cx="1313693" cy="54359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7D150A7-EDBC-4B41-8004-C9B5F96C9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59" y="2930704"/>
            <a:ext cx="596825" cy="90158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600414C-961E-46BA-8C0E-730975C1E4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513" y="1208325"/>
            <a:ext cx="431746" cy="119365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8FA58C4-51E9-4A59-BD67-E4C08C4E72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4909"/>
            <a:ext cx="1912200" cy="240087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0F2415-17B0-480E-B813-AAEDDED09889}"/>
              </a:ext>
            </a:extLst>
          </p:cNvPr>
          <p:cNvSpPr txBox="1"/>
          <p:nvPr/>
        </p:nvSpPr>
        <p:spPr>
          <a:xfrm>
            <a:off x="956100" y="1159623"/>
            <a:ext cx="5139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/>
              <a:t>イタリア歴史文化地区（世界遺産）です</a:t>
            </a:r>
            <a:endParaRPr lang="en-US" altLang="ja-JP" sz="2000" b="1" dirty="0"/>
          </a:p>
          <a:p>
            <a:r>
              <a:rPr lang="ja-JP" altLang="en-US" sz="2000" b="1" dirty="0"/>
              <a:t>５つの変化は分かりましたか？</a:t>
            </a:r>
            <a:endParaRPr lang="en-US" altLang="ja-JP" sz="2000" b="1" dirty="0"/>
          </a:p>
          <a:p>
            <a:r>
              <a:rPr lang="ja-JP" altLang="en-US" sz="2000" b="1" dirty="0"/>
              <a:t>クリックすると次の画面に進みます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165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996293-8BB5-45BD-B423-6E0EFE1A5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8445"/>
            <a:ext cx="9144000" cy="2387600"/>
          </a:xfrm>
        </p:spPr>
        <p:txBody>
          <a:bodyPr>
            <a:normAutofit/>
          </a:bodyPr>
          <a:lstStyle/>
          <a:p>
            <a:r>
              <a:rPr lang="ja-JP" altLang="en-US" dirty="0"/>
              <a:t>おわり</a:t>
            </a:r>
            <a:br>
              <a:rPr lang="en-US" altLang="ja-JP" dirty="0"/>
            </a:br>
            <a:r>
              <a:rPr lang="ja-JP" altLang="en-US" sz="2700" dirty="0"/>
              <a:t>ロダン・パソコン・スクール</a:t>
            </a:r>
            <a:br>
              <a:rPr lang="en-US" altLang="ja-JP" sz="2700" dirty="0"/>
            </a:br>
            <a:br>
              <a:rPr lang="en-US" altLang="ja-JP" sz="2700" dirty="0"/>
            </a:br>
            <a:r>
              <a:rPr lang="ja-JP" altLang="en-US" sz="2700" b="1" dirty="0">
                <a:solidFill>
                  <a:srgbClr val="FF0000"/>
                </a:solidFill>
              </a:rPr>
              <a:t>イタリア観光はいかがでしたか？</a:t>
            </a:r>
            <a:endParaRPr kumimoji="1" lang="ja-JP" altLang="en-US" sz="2700" b="1" dirty="0">
              <a:solidFill>
                <a:srgbClr val="FF0000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D04C966-8097-4DF5-856B-B0BD523F3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87600"/>
          </a:xfrm>
        </p:spPr>
        <p:txBody>
          <a:bodyPr>
            <a:normAutofit/>
          </a:bodyPr>
          <a:lstStyle/>
          <a:p>
            <a:r>
              <a:rPr lang="ja-JP" altLang="en-US" b="1" dirty="0"/>
              <a:t>変化は５か所です、全部わかりましたか？</a:t>
            </a:r>
            <a:endParaRPr lang="en-US" altLang="ja-JP" b="1" dirty="0"/>
          </a:p>
          <a:p>
            <a:r>
              <a:rPr kumimoji="1" lang="ja-JP" altLang="en-US" b="1" dirty="0"/>
              <a:t>分からなかった人は分かるまでチャレンジしてね！！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再チャレンジはＥＳＣキーを押してください</a:t>
            </a:r>
            <a:endParaRPr kumimoji="1" lang="en-US" altLang="ja-JP" b="1" dirty="0"/>
          </a:p>
          <a:p>
            <a:r>
              <a:rPr lang="ja-JP" altLang="en-US" b="1" dirty="0"/>
              <a:t>次いで「スライドショー」「最初から」をクリックしてね</a:t>
            </a:r>
            <a:endParaRPr kumimoji="1" lang="en-US" altLang="ja-JP" b="1" dirty="0"/>
          </a:p>
          <a:p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07626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112</Words>
  <Application>Microsoft Office PowerPoint</Application>
  <PresentationFormat>ワイド画面</PresentationFormat>
  <Paragraphs>22</Paragraphs>
  <Slides>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1" baseType="lpstr">
      <vt:lpstr>AR Pゴシック体S</vt:lpstr>
      <vt:lpstr>HGP創英角ｺﾞｼｯｸUB</vt:lpstr>
      <vt:lpstr>游ゴシック</vt:lpstr>
      <vt:lpstr>游ゴシック Light</vt:lpstr>
      <vt:lpstr>Arial</vt:lpstr>
      <vt:lpstr>Century</vt:lpstr>
      <vt:lpstr>Office テーマ</vt:lpstr>
      <vt:lpstr>PowerPoint プレゼンテーション</vt:lpstr>
      <vt:lpstr>PowerPoint プレゼンテーション</vt:lpstr>
      <vt:lpstr>PowerPoint プレゼンテーション</vt:lpstr>
      <vt:lpstr>おわり ロダン・パソコン・スクール  イタリア観光はいかがでしたか？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澤井 勝之</dc:creator>
  <cp:lastModifiedBy>澤井 勝之</cp:lastModifiedBy>
  <cp:revision>29</cp:revision>
  <dcterms:created xsi:type="dcterms:W3CDTF">2019-06-08T04:33:07Z</dcterms:created>
  <dcterms:modified xsi:type="dcterms:W3CDTF">2019-06-27T23:53:41Z</dcterms:modified>
</cp:coreProperties>
</file>