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335195" y="942071"/>
            <a:ext cx="6228058"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タージ・マハル（インド）</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833111" y="623664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6977" y="439261"/>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8408" y="49297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943106"/>
            <a:ext cx="7693474" cy="461665"/>
          </a:xfrm>
          <a:prstGeom prst="rect">
            <a:avLst/>
          </a:prstGeom>
          <a:noFill/>
        </p:spPr>
        <p:txBody>
          <a:bodyPr wrap="square" rtlCol="0">
            <a:spAutoFit/>
          </a:bodyPr>
          <a:lstStyle/>
          <a:p>
            <a:r>
              <a:rPr lang="ja-JP" altLang="en-US" sz="2400" b="1" dirty="0"/>
              <a:t>写真が</a:t>
            </a:r>
            <a:r>
              <a:rPr lang="en-US" altLang="ja-JP" sz="2400" b="1" dirty="0"/>
              <a:t>5</a:t>
            </a:r>
            <a:r>
              <a:rPr lang="ja-JP" altLang="en-US" sz="2400" b="1" dirty="0"/>
              <a:t>か所変化するので見つけてくださいね！</a:t>
            </a:r>
            <a:endParaRPr kumimoji="1" lang="ja-JP" altLang="en-US" sz="2400" b="1" dirty="0"/>
          </a:p>
        </p:txBody>
      </p:sp>
      <p:sp>
        <p:nvSpPr>
          <p:cNvPr id="5" name="テキスト ボックス 4">
            <a:extLst>
              <a:ext uri="{FF2B5EF4-FFF2-40B4-BE49-F238E27FC236}">
                <a16:creationId xmlns:a16="http://schemas.microsoft.com/office/drawing/2014/main" id="{9855F7CB-054E-4716-98E9-CE46F032B9EB}"/>
              </a:ext>
            </a:extLst>
          </p:cNvPr>
          <p:cNvSpPr txBox="1"/>
          <p:nvPr/>
        </p:nvSpPr>
        <p:spPr>
          <a:xfrm>
            <a:off x="1245184" y="3805043"/>
            <a:ext cx="9701633" cy="2031325"/>
          </a:xfrm>
          <a:prstGeom prst="rect">
            <a:avLst/>
          </a:prstGeom>
          <a:noFill/>
        </p:spPr>
        <p:txBody>
          <a:bodyPr wrap="square" rtlCol="0">
            <a:spAutoFit/>
          </a:bodyPr>
          <a:lstStyle/>
          <a:p>
            <a:r>
              <a:rPr kumimoji="1" lang="ja-JP" altLang="en-US" dirty="0"/>
              <a:t>タージ・マハルは亡き妻のためにムガール帝国の第五代皇帝シャー・ジャハーンが建てた総大理石のお墓です。</a:t>
            </a:r>
            <a:endParaRPr kumimoji="1" lang="en-US" altLang="ja-JP" dirty="0"/>
          </a:p>
          <a:p>
            <a:r>
              <a:rPr lang="ja-JP" altLang="en-US" dirty="0"/>
              <a:t>正面からの外観はもちろん、霊廟内のありとあらゆるところが左右対称になっており、その造形美が見所です。また近くで見ると、白い大理石に彫られたレリーフや、象嵌細工の繊細な装飾が施されています。</a:t>
            </a:r>
            <a:endParaRPr lang="en-US" altLang="ja-JP" dirty="0"/>
          </a:p>
          <a:p>
            <a:r>
              <a:rPr kumimoji="1" lang="ja-JP" altLang="en-US" dirty="0"/>
              <a:t>愛妻のために、これほどまで壮大で美しいお墓を作った皇帝の悲しみに思いを巡らしてください。</a:t>
            </a:r>
          </a:p>
        </p:txBody>
      </p:sp>
      <p:pic>
        <p:nvPicPr>
          <p:cNvPr id="8" name="2019 09 23 インド古典音楽演奏＆瞑想（その2）">
            <a:hlinkClick r:id="" action="ppaction://media"/>
            <a:extLst>
              <a:ext uri="{FF2B5EF4-FFF2-40B4-BE49-F238E27FC236}">
                <a16:creationId xmlns:a16="http://schemas.microsoft.com/office/drawing/2014/main" id="{0346A197-43C6-4F4A-882A-6EEEDBBCD6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3124200"/>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05ABA7-D74C-4A77-A140-DD2ED5883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78"/>
            <a:ext cx="12192000" cy="7076571"/>
          </a:xfrm>
          <a:prstGeom prst="rect">
            <a:avLst/>
          </a:prstGeom>
        </p:spPr>
      </p:pic>
      <p:pic>
        <p:nvPicPr>
          <p:cNvPr id="4" name="図 3">
            <a:extLst>
              <a:ext uri="{FF2B5EF4-FFF2-40B4-BE49-F238E27FC236}">
                <a16:creationId xmlns:a16="http://schemas.microsoft.com/office/drawing/2014/main" id="{8056DC80-3E1A-47CB-BA35-FE722BFB1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15">
            <a:off x="2865293" y="2571896"/>
            <a:ext cx="419048" cy="2323809"/>
          </a:xfrm>
          <a:prstGeom prst="rect">
            <a:avLst/>
          </a:prstGeom>
        </p:spPr>
      </p:pic>
      <p:pic>
        <p:nvPicPr>
          <p:cNvPr id="6" name="図 5">
            <a:extLst>
              <a:ext uri="{FF2B5EF4-FFF2-40B4-BE49-F238E27FC236}">
                <a16:creationId xmlns:a16="http://schemas.microsoft.com/office/drawing/2014/main" id="{88CB07BD-85D2-4DA6-B258-A1B9B2F12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94282">
            <a:off x="201823" y="-73362"/>
            <a:ext cx="1765079" cy="1841270"/>
          </a:xfrm>
          <a:prstGeom prst="rect">
            <a:avLst/>
          </a:prstGeom>
        </p:spPr>
      </p:pic>
      <p:sp>
        <p:nvSpPr>
          <p:cNvPr id="2" name="テキスト ボックス 1">
            <a:extLst>
              <a:ext uri="{FF2B5EF4-FFF2-40B4-BE49-F238E27FC236}">
                <a16:creationId xmlns:a16="http://schemas.microsoft.com/office/drawing/2014/main" id="{B1DF6192-337F-4131-9926-773B774CA486}"/>
              </a:ext>
            </a:extLst>
          </p:cNvPr>
          <p:cNvSpPr txBox="1"/>
          <p:nvPr/>
        </p:nvSpPr>
        <p:spPr>
          <a:xfrm>
            <a:off x="2471531" y="662609"/>
            <a:ext cx="7248939" cy="369332"/>
          </a:xfrm>
          <a:prstGeom prst="rect">
            <a:avLst/>
          </a:prstGeom>
          <a:noFill/>
        </p:spPr>
        <p:txBody>
          <a:bodyPr wrap="square" rtlCol="0">
            <a:spAutoFit/>
          </a:bodyPr>
          <a:lstStyle/>
          <a:p>
            <a:pPr algn="ctr"/>
            <a:r>
              <a:rPr kumimoji="1" lang="en-US" altLang="ja-JP" dirty="0"/>
              <a:t>5</a:t>
            </a:r>
            <a:r>
              <a:rPr kumimoji="1" lang="ja-JP" altLang="en-US" dirty="0" err="1"/>
              <a:t>つの</a:t>
            </a:r>
            <a:r>
              <a:rPr kumimoji="1" lang="ja-JP" altLang="en-US" dirty="0"/>
              <a:t>変化が始まります。クリックすると次の画面に進みます。</a:t>
            </a:r>
          </a:p>
        </p:txBody>
      </p:sp>
      <p:pic>
        <p:nvPicPr>
          <p:cNvPr id="7" name="図 6">
            <a:extLst>
              <a:ext uri="{FF2B5EF4-FFF2-40B4-BE49-F238E27FC236}">
                <a16:creationId xmlns:a16="http://schemas.microsoft.com/office/drawing/2014/main" id="{ED83D5F7-B4B3-43DE-8E2F-20A24ED0B1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03" y="5441656"/>
            <a:ext cx="570644" cy="1580243"/>
          </a:xfrm>
          <a:prstGeom prst="rect">
            <a:avLst/>
          </a:prstGeom>
        </p:spPr>
      </p:pic>
      <p:pic>
        <p:nvPicPr>
          <p:cNvPr id="11" name="図 10">
            <a:extLst>
              <a:ext uri="{FF2B5EF4-FFF2-40B4-BE49-F238E27FC236}">
                <a16:creationId xmlns:a16="http://schemas.microsoft.com/office/drawing/2014/main" id="{3703A4D6-6B67-4534-AF80-ACEAFC782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71530" y="1031941"/>
            <a:ext cx="873338" cy="347971"/>
          </a:xfrm>
          <a:prstGeom prst="rect">
            <a:avLst/>
          </a:prstGeom>
        </p:spPr>
      </p:pic>
      <p:pic>
        <p:nvPicPr>
          <p:cNvPr id="13" name="図 12">
            <a:extLst>
              <a:ext uri="{FF2B5EF4-FFF2-40B4-BE49-F238E27FC236}">
                <a16:creationId xmlns:a16="http://schemas.microsoft.com/office/drawing/2014/main" id="{F22272D4-ECDF-4CD5-9458-05A3165CAF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9812" y="5844210"/>
            <a:ext cx="1154270" cy="1177690"/>
          </a:xfrm>
          <a:prstGeom prst="rect">
            <a:avLst/>
          </a:prstGeom>
        </p:spPr>
      </p:pic>
    </p:spTree>
    <p:extLst>
      <p:ext uri="{BB962C8B-B14F-4D97-AF65-F5344CB8AC3E}">
        <p14:creationId xmlns:p14="http://schemas.microsoft.com/office/powerpoint/2010/main" val="34702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0"/>
                                        <p:tgtEl>
                                          <p:spTgt spid="7"/>
                                        </p:tgtEl>
                                      </p:cBhvr>
                                    </p:animEffect>
                                  </p:childTnLst>
                                </p:cTn>
                              </p:par>
                              <p:par>
                                <p:cTn id="8" presetID="10" presetClass="entr" presetSubtype="0" fill="hold" nodeType="with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0"/>
                                        <p:tgtEl>
                                          <p:spTgt spid="4"/>
                                        </p:tgtEl>
                                      </p:cBhvr>
                                    </p:animEffect>
                                  </p:childTnLst>
                                </p:cTn>
                              </p:par>
                              <p:par>
                                <p:cTn id="11" presetID="10" presetClass="entr" presetSubtype="0" fill="hold" nodeType="withEffect">
                                  <p:stCondLst>
                                    <p:cond delay="6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0"/>
                                        <p:tgtEl>
                                          <p:spTgt spid="13"/>
                                        </p:tgtEl>
                                      </p:cBhvr>
                                    </p:animEffect>
                                  </p:childTnLst>
                                </p:cTn>
                              </p:par>
                              <p:par>
                                <p:cTn id="14" presetID="10" presetClass="entr" presetSubtype="0" fill="hold" nodeType="withEffect">
                                  <p:stCondLst>
                                    <p:cond delay="9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0"/>
                                        <p:tgtEl>
                                          <p:spTgt spid="6"/>
                                        </p:tgtEl>
                                      </p:cBhvr>
                                    </p:animEffect>
                                  </p:childTnLst>
                                </p:cTn>
                              </p:par>
                              <p:par>
                                <p:cTn id="17" presetID="10" presetClass="entr" presetSubtype="0" fill="hold" nodeType="withEffect">
                                  <p:stCondLst>
                                    <p:cond delay="12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31544"/>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dirty="0">
                <a:solidFill>
                  <a:srgbClr val="00B050"/>
                </a:solidFill>
              </a:rPr>
              <a:t>タージ・マハルの観光はいかがでしたか？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214</Words>
  <Application>Microsoft Office PowerPoint</Application>
  <PresentationFormat>ワイド画面</PresentationFormat>
  <Paragraphs>25</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笠井 雅代</cp:lastModifiedBy>
  <cp:revision>75</cp:revision>
  <dcterms:created xsi:type="dcterms:W3CDTF">2019-06-08T04:33:07Z</dcterms:created>
  <dcterms:modified xsi:type="dcterms:W3CDTF">2020-07-07T01:36:55Z</dcterms:modified>
</cp:coreProperties>
</file>