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3" d="100"/>
          <a:sy n="63" d="100"/>
        </p:scale>
        <p:origin x="96" y="2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フィレンツェ世界遺産（イタリア）</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354615" y="6236641"/>
            <a:ext cx="5848076"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977" y="439261"/>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98408" y="49297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8" name="テキスト ボックス 7">
            <a:extLst>
              <a:ext uri="{FF2B5EF4-FFF2-40B4-BE49-F238E27FC236}">
                <a16:creationId xmlns:a16="http://schemas.microsoft.com/office/drawing/2014/main" id="{040111BE-02BC-4FFD-8E5E-090E451599BC}"/>
              </a:ext>
            </a:extLst>
          </p:cNvPr>
          <p:cNvSpPr txBox="1"/>
          <p:nvPr/>
        </p:nvSpPr>
        <p:spPr>
          <a:xfrm>
            <a:off x="1219200" y="3556417"/>
            <a:ext cx="9462052" cy="2862322"/>
          </a:xfrm>
          <a:prstGeom prst="rect">
            <a:avLst/>
          </a:prstGeom>
          <a:noFill/>
        </p:spPr>
        <p:txBody>
          <a:bodyPr wrap="square" rtlCol="0">
            <a:spAutoFit/>
          </a:bodyPr>
          <a:lstStyle/>
          <a:p>
            <a:r>
              <a:rPr kumimoji="1" lang="ja-JP" altLang="en-US" sz="2000" b="1" dirty="0"/>
              <a:t>ルネッサンス時代の建築や芸術で名高いトスカーナ地方の古都。当時の風情をふんだんに残した街並みには、</a:t>
            </a:r>
            <a:r>
              <a:rPr kumimoji="1" lang="en-US" altLang="ja-JP" sz="2000" b="1" dirty="0"/>
              <a:t>650</a:t>
            </a:r>
            <a:r>
              <a:rPr kumimoji="1" lang="ja-JP" altLang="en-US" sz="2000" b="1" dirty="0"/>
              <a:t>年以上も市民の足を支える橋「ポンテ・ヴェッキオ」など人類史に残る建築が観光客を魅了するほか、革職人などいぶし職人の工房も多く存在しています。</a:t>
            </a:r>
            <a:endParaRPr kumimoji="1" lang="en-US" altLang="ja-JP" sz="2000" b="1" dirty="0"/>
          </a:p>
          <a:p>
            <a:r>
              <a:rPr lang="ja-JP" altLang="en-US" sz="2000" b="1" dirty="0"/>
              <a:t>天才プルネレスキが</a:t>
            </a:r>
            <a:r>
              <a:rPr lang="en-US" altLang="ja-JP" sz="2000" b="1" dirty="0"/>
              <a:t>14</a:t>
            </a:r>
            <a:r>
              <a:rPr lang="ja-JP" altLang="en-US" sz="2000" b="1" dirty="0"/>
              <a:t>年もの月日をかけて作り上げたサンタ・マリア・デル・フィオーレ大聖堂のタイルのドームやジョットによる鐘楼が特徴のドォーモ（大聖堂）は映画やドラマにもたびたび登場するフィレンツェを代表する光景。ミケランジェロ広場から眺める夜景は数多のオレンジ色の照明に彩どられとてもロマンチックです。</a:t>
            </a:r>
            <a:endParaRPr kumimoji="1" lang="ja-JP" altLang="en-US" sz="2000" b="1" dirty="0"/>
          </a:p>
        </p:txBody>
      </p:sp>
      <p:pic>
        <p:nvPicPr>
          <p:cNvPr id="9" name="イタリア民謡＆カンツォーネメドレー マンドリンオーケストラ（デモ音源）">
            <a:hlinkClick r:id="" action="ppaction://media"/>
            <a:extLst>
              <a:ext uri="{FF2B5EF4-FFF2-40B4-BE49-F238E27FC236}">
                <a16:creationId xmlns:a16="http://schemas.microsoft.com/office/drawing/2014/main" id="{9D1AF45F-ECC6-4D9B-A1E2-AF5D8A90FF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5241" y="2731341"/>
            <a:ext cx="609600" cy="609600"/>
          </a:xfrm>
          <a:prstGeom prst="rect">
            <a:avLst/>
          </a:prstGeom>
        </p:spPr>
      </p:pic>
      <p:pic>
        <p:nvPicPr>
          <p:cNvPr id="10" name="イタリア民謡＆カンツォーネメドレー マンドリンオーケストラ（デモ音源）">
            <a:hlinkClick r:id="" action="ppaction://media"/>
            <a:extLst>
              <a:ext uri="{FF2B5EF4-FFF2-40B4-BE49-F238E27FC236}">
                <a16:creationId xmlns:a16="http://schemas.microsoft.com/office/drawing/2014/main" id="{5A82DC3F-51EE-427A-BA4D-55C9B7BD5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5" name="イタリア民謡＆カンツォーネメドレー マンドリンオーケストラ（デモ音源）">
            <a:hlinkClick r:id="" action="ppaction://media"/>
            <a:extLst>
              <a:ext uri="{FF2B5EF4-FFF2-40B4-BE49-F238E27FC236}">
                <a16:creationId xmlns:a16="http://schemas.microsoft.com/office/drawing/2014/main" id="{58D96C79-DED9-45CF-99E8-92EE892BB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5241" y="2741280"/>
            <a:ext cx="609600" cy="609600"/>
          </a:xfrm>
          <a:prstGeom prst="rect">
            <a:avLst/>
          </a:prstGeom>
        </p:spPr>
      </p:pic>
      <p:pic>
        <p:nvPicPr>
          <p:cNvPr id="12" name="イタリア民謡＆カンツォーネメドレー マンドリンオーケストラ（デモ音源）">
            <a:hlinkClick r:id="" action="ppaction://media"/>
            <a:extLst>
              <a:ext uri="{FF2B5EF4-FFF2-40B4-BE49-F238E27FC236}">
                <a16:creationId xmlns:a16="http://schemas.microsoft.com/office/drawing/2014/main" id="{90D520B9-C23A-4A5F-98E1-455F219D0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2150"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521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showWhenStopped="0">
                <p:cTn id="24" fill="hold" display="0">
                  <p:stCondLst>
                    <p:cond delay="indefinite"/>
                  </p:stCondLst>
                  <p:endCondLst>
                    <p:cond evt="onStopAudio" delay="0">
                      <p:tgtEl>
                        <p:sldTgt/>
                      </p:tgtEl>
                    </p:cond>
                  </p:endCondLst>
                </p:cTn>
                <p:tgtEl>
                  <p:spTgt spid="10"/>
                </p:tgtEl>
              </p:cMediaNode>
            </p:audio>
            <p:audio>
              <p:cMediaNode vol="80000" numSld="999" showWhenStopped="0">
                <p:cTn id="25" repeatCount="indefinite" fill="hold" display="0">
                  <p:stCondLst>
                    <p:cond delay="indefinite"/>
                  </p:stCondLst>
                  <p:endCondLst>
                    <p:cond evt="onStopAudio" delay="0">
                      <p:tgtEl>
                        <p:sldTgt/>
                      </p:tgtEl>
                    </p:cond>
                  </p:endCondLst>
                </p:cTn>
                <p:tgtEl>
                  <p:spTgt spid="5"/>
                </p:tgtEl>
              </p:cMediaNode>
            </p:audio>
            <p:audio>
              <p:cMediaNode vol="80000" numSld="999" showWhenStopped="0">
                <p:cTn id="26" repeatCount="indefinite" fill="hold" display="0">
                  <p:stCondLst>
                    <p:cond delay="indefinite"/>
                  </p:stCondLst>
                  <p:endCondLst>
                    <p:cond evt="onStopAudio" delay="0">
                      <p:tgtEl>
                        <p:sldTgt/>
                      </p:tgtEl>
                    </p:cond>
                  </p:endCondLst>
                </p:cTn>
                <p:tgtEl>
                  <p:spTgt spid="1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D2571E4-5F7D-4946-9C2B-9109383A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011"/>
            <a:ext cx="12192000" cy="6877538"/>
          </a:xfrm>
          <a:prstGeom prst="rect">
            <a:avLst/>
          </a:prstGeom>
        </p:spPr>
      </p:pic>
      <p:pic>
        <p:nvPicPr>
          <p:cNvPr id="7" name="図 6">
            <a:extLst>
              <a:ext uri="{FF2B5EF4-FFF2-40B4-BE49-F238E27FC236}">
                <a16:creationId xmlns:a16="http://schemas.microsoft.com/office/drawing/2014/main" id="{F2F6CF87-2337-473C-83D8-56F2B22712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833171" y="338718"/>
            <a:ext cx="3526216" cy="1295345"/>
          </a:xfrm>
          <a:prstGeom prst="rect">
            <a:avLst/>
          </a:prstGeom>
        </p:spPr>
      </p:pic>
      <p:pic>
        <p:nvPicPr>
          <p:cNvPr id="3" name="図 2">
            <a:extLst>
              <a:ext uri="{FF2B5EF4-FFF2-40B4-BE49-F238E27FC236}">
                <a16:creationId xmlns:a16="http://schemas.microsoft.com/office/drawing/2014/main" id="{759115EC-20DB-407F-98F4-2B4D43A12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763" y="2960419"/>
            <a:ext cx="551446" cy="670678"/>
          </a:xfrm>
          <a:prstGeom prst="rect">
            <a:avLst/>
          </a:prstGeom>
        </p:spPr>
      </p:pic>
      <p:pic>
        <p:nvPicPr>
          <p:cNvPr id="6" name="図 5">
            <a:extLst>
              <a:ext uri="{FF2B5EF4-FFF2-40B4-BE49-F238E27FC236}">
                <a16:creationId xmlns:a16="http://schemas.microsoft.com/office/drawing/2014/main" id="{54E2CCD4-36F4-44B9-B4EA-8C976907E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808" y="5803262"/>
            <a:ext cx="1231192" cy="1074276"/>
          </a:xfrm>
          <a:prstGeom prst="rect">
            <a:avLst/>
          </a:prstGeom>
        </p:spPr>
      </p:pic>
      <p:pic>
        <p:nvPicPr>
          <p:cNvPr id="9" name="図 8">
            <a:extLst>
              <a:ext uri="{FF2B5EF4-FFF2-40B4-BE49-F238E27FC236}">
                <a16:creationId xmlns:a16="http://schemas.microsoft.com/office/drawing/2014/main" id="{8F92B899-659D-490B-8E93-C8AC78877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149" y="2584173"/>
            <a:ext cx="248644" cy="1046923"/>
          </a:xfrm>
          <a:prstGeom prst="rect">
            <a:avLst/>
          </a:prstGeom>
        </p:spPr>
      </p:pic>
      <p:pic>
        <p:nvPicPr>
          <p:cNvPr id="11" name="図 10">
            <a:extLst>
              <a:ext uri="{FF2B5EF4-FFF2-40B4-BE49-F238E27FC236}">
                <a16:creationId xmlns:a16="http://schemas.microsoft.com/office/drawing/2014/main" id="{88CCBACF-3F28-419D-9BE0-1F58212915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0670"/>
            <a:ext cx="2353486" cy="918777"/>
          </a:xfrm>
          <a:prstGeom prst="rect">
            <a:avLst/>
          </a:prstGeom>
        </p:spPr>
      </p:pic>
      <p:pic>
        <p:nvPicPr>
          <p:cNvPr id="4" name="図 3">
            <a:extLst>
              <a:ext uri="{FF2B5EF4-FFF2-40B4-BE49-F238E27FC236}">
                <a16:creationId xmlns:a16="http://schemas.microsoft.com/office/drawing/2014/main" id="{9784B016-F7F3-4233-BDF2-E64C5F241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6743" y="1790071"/>
            <a:ext cx="1176743" cy="406319"/>
          </a:xfrm>
          <a:prstGeom prst="rect">
            <a:avLst/>
          </a:prstGeom>
        </p:spPr>
      </p:pic>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par>
                                <p:cTn id="8" presetID="10" presetClass="entr" presetSubtype="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0"/>
                                        <p:tgtEl>
                                          <p:spTgt spid="6"/>
                                        </p:tgtEl>
                                      </p:cBhvr>
                                    </p:animEffect>
                                  </p:childTnLst>
                                </p:cTn>
                              </p:par>
                              <p:par>
                                <p:cTn id="11" presetID="10" presetClass="entr" presetSubtype="0" fill="hold" nodeType="with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0"/>
                                        <p:tgtEl>
                                          <p:spTgt spid="3"/>
                                        </p:tgtEl>
                                      </p:cBhvr>
                                    </p:animEffect>
                                  </p:childTnLst>
                                </p:cTn>
                              </p:par>
                              <p:par>
                                <p:cTn id="14" presetID="10" presetClass="entr" presetSubtype="0" fill="hold" nodeType="withEffect">
                                  <p:stCondLst>
                                    <p:cond delay="7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0"/>
                                        <p:tgtEl>
                                          <p:spTgt spid="9"/>
                                        </p:tgtEl>
                                      </p:cBhvr>
                                    </p:animEffect>
                                  </p:childTnLst>
                                </p:cTn>
                              </p:par>
                              <p:par>
                                <p:cTn id="17" presetID="10" presetClass="entr" presetSubtype="0" fill="hold" nodeType="withEffect">
                                  <p:stCondLst>
                                    <p:cond delay="9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フィレンツェの観光はいかがでしたか？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233</Words>
  <Application>Microsoft Office PowerPoint</Application>
  <PresentationFormat>ワイド画面</PresentationFormat>
  <Paragraphs>23</Paragraphs>
  <Slides>4</Slides>
  <Notes>0</Notes>
  <HiddenSlides>0</HiddenSlides>
  <MMClips>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MJNIIMI</cp:lastModifiedBy>
  <cp:revision>71</cp:revision>
  <dcterms:created xsi:type="dcterms:W3CDTF">2019-06-08T04:33:07Z</dcterms:created>
  <dcterms:modified xsi:type="dcterms:W3CDTF">2020-07-08T12:21:28Z</dcterms:modified>
</cp:coreProperties>
</file>