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6" d="100"/>
          <a:sy n="86" d="100"/>
        </p:scale>
        <p:origin x="514"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2020/7/11</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2020/7/11</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42071"/>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秦始皇帝陵及び兵馬俑坑（中国）</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735456" y="6106929"/>
            <a:ext cx="4891083"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977" y="439261"/>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98408" y="49297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08538"/>
            <a:ext cx="7693474" cy="461665"/>
          </a:xfrm>
          <a:prstGeom prst="rect">
            <a:avLst/>
          </a:prstGeom>
          <a:noFill/>
        </p:spPr>
        <p:txBody>
          <a:bodyPr wrap="square" rtlCol="0">
            <a:spAutoFit/>
          </a:bodyPr>
          <a:lstStyle/>
          <a:p>
            <a:r>
              <a:rPr lang="ja-JP" altLang="en-US" sz="2400" b="1" dirty="0"/>
              <a:t>写真が</a:t>
            </a:r>
            <a:r>
              <a:rPr lang="en-US" altLang="ja-JP" sz="2400" b="1" dirty="0"/>
              <a:t>6</a:t>
            </a:r>
            <a:r>
              <a:rPr lang="ja-JP" altLang="en-US" sz="2400" b="1" dirty="0"/>
              <a:t>か所変化するので見つけてくださいね！</a:t>
            </a:r>
            <a:endParaRPr kumimoji="1" lang="ja-JP" altLang="en-US" sz="2400" b="1" dirty="0"/>
          </a:p>
        </p:txBody>
      </p:sp>
      <p:pic>
        <p:nvPicPr>
          <p:cNvPr id="5" name="秦の始皇帝陵と兵馬俑博物館">
            <a:hlinkClick r:id="" action="ppaction://media"/>
            <a:extLst>
              <a:ext uri="{FF2B5EF4-FFF2-40B4-BE49-F238E27FC236}">
                <a16:creationId xmlns:a16="http://schemas.microsoft.com/office/drawing/2014/main" id="{C7ED1B4F-4995-4DA0-81A3-EE3F9D3489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5961" y="3098798"/>
            <a:ext cx="487363" cy="487363"/>
          </a:xfrm>
          <a:prstGeom prst="rect">
            <a:avLst/>
          </a:prstGeom>
        </p:spPr>
      </p:pic>
      <p:sp>
        <p:nvSpPr>
          <p:cNvPr id="8" name="テキスト ボックス 7">
            <a:extLst>
              <a:ext uri="{FF2B5EF4-FFF2-40B4-BE49-F238E27FC236}">
                <a16:creationId xmlns:a16="http://schemas.microsoft.com/office/drawing/2014/main" id="{384CA842-7B25-4AA9-86BF-DE7A9C12D894}"/>
              </a:ext>
            </a:extLst>
          </p:cNvPr>
          <p:cNvSpPr txBox="1"/>
          <p:nvPr/>
        </p:nvSpPr>
        <p:spPr>
          <a:xfrm>
            <a:off x="1104615" y="3560463"/>
            <a:ext cx="10348074" cy="2546466"/>
          </a:xfrm>
          <a:prstGeom prst="rect">
            <a:avLst/>
          </a:prstGeom>
          <a:noFill/>
        </p:spPr>
        <p:txBody>
          <a:bodyPr wrap="square" rtlCol="0">
            <a:spAutoFit/>
          </a:bodyPr>
          <a:lstStyle/>
          <a:p>
            <a:pPr>
              <a:lnSpc>
                <a:spcPct val="150000"/>
              </a:lnSpc>
            </a:pPr>
            <a:r>
              <a:rPr kumimoji="1" lang="en-US" altLang="ja-JP" b="1" dirty="0"/>
              <a:t>1974</a:t>
            </a:r>
            <a:r>
              <a:rPr kumimoji="1" lang="ja-JP" altLang="en-US" b="1" dirty="0"/>
              <a:t>年、始皇帝陵東側の果樹園で井戸を掘っていた農民が、偶然、地中から陶製の武士像や馬像などを掘り当てた。これが兵馬俑発見の第一歩。以後の調査で、これらは地下に眠る皇帝を守る大部隊だと判明した。地下に</a:t>
            </a:r>
            <a:r>
              <a:rPr kumimoji="1" lang="en-US" altLang="ja-JP" b="1" dirty="0"/>
              <a:t>2000</a:t>
            </a:r>
            <a:r>
              <a:rPr kumimoji="1" lang="ja-JP" altLang="en-US" b="1" dirty="0"/>
              <a:t>年も眠っていた世界を驚愕させる兵馬俑がようやく日の目を見ました。</a:t>
            </a:r>
            <a:endParaRPr kumimoji="1" lang="en-US" altLang="ja-JP" b="1" dirty="0"/>
          </a:p>
          <a:p>
            <a:pPr>
              <a:lnSpc>
                <a:spcPct val="150000"/>
              </a:lnSpc>
            </a:pPr>
            <a:r>
              <a:rPr lang="ja-JP" altLang="en-US" b="1" dirty="0"/>
              <a:t>坑は発掘順序に基づき第１～３号坑が整備され公開されている。</a:t>
            </a:r>
            <a:endParaRPr lang="en-US" altLang="ja-JP" b="1" dirty="0"/>
          </a:p>
          <a:p>
            <a:pPr>
              <a:lnSpc>
                <a:spcPct val="150000"/>
              </a:lnSpc>
            </a:pPr>
            <a:r>
              <a:rPr lang="ja-JP" altLang="en-US" b="1" dirty="0"/>
              <a:t>兵馬俑の兵士の顔は同じものがなくすべて違う顔をしています。またすべての顔が秦の敵国が存在した東に向いています。坑内に整然と並ぶ雄姿は見るものを圧倒する迫力があります。</a:t>
            </a:r>
            <a:endParaRPr kumimoji="1" lang="ja-JP" altLang="en-US" b="1" dirty="0"/>
          </a:p>
        </p:txBody>
      </p:sp>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3CAD88-63AC-4EA6-B18F-867949E46063}"/>
              </a:ext>
            </a:extLst>
          </p:cNvPr>
          <p:cNvPicPr>
            <a:picLocks noChangeAspect="1"/>
          </p:cNvPicPr>
          <p:nvPr/>
        </p:nvPicPr>
        <p:blipFill rotWithShape="1">
          <a:blip r:embed="rId2">
            <a:extLst>
              <a:ext uri="{28A0092B-C50C-407E-A947-70E740481C1C}">
                <a14:useLocalDpi xmlns:a14="http://schemas.microsoft.com/office/drawing/2010/main" val="0"/>
              </a:ext>
            </a:extLst>
          </a:blip>
          <a:srcRect t="14869" b="703"/>
          <a:stretch/>
        </p:blipFill>
        <p:spPr>
          <a:xfrm>
            <a:off x="0" y="0"/>
            <a:ext cx="12192000" cy="6858000"/>
          </a:xfrm>
          <a:prstGeom prst="rect">
            <a:avLst/>
          </a:prstGeom>
        </p:spPr>
      </p:pic>
      <p:pic>
        <p:nvPicPr>
          <p:cNvPr id="3" name="図 2">
            <a:extLst>
              <a:ext uri="{FF2B5EF4-FFF2-40B4-BE49-F238E27FC236}">
                <a16:creationId xmlns:a16="http://schemas.microsoft.com/office/drawing/2014/main" id="{2AF8641B-0A5B-4352-B642-09DE90A81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78" y="2319396"/>
            <a:ext cx="324756" cy="337089"/>
          </a:xfrm>
          <a:prstGeom prst="rect">
            <a:avLst/>
          </a:prstGeom>
        </p:spPr>
      </p:pic>
      <p:pic>
        <p:nvPicPr>
          <p:cNvPr id="5" name="図 4">
            <a:extLst>
              <a:ext uri="{FF2B5EF4-FFF2-40B4-BE49-F238E27FC236}">
                <a16:creationId xmlns:a16="http://schemas.microsoft.com/office/drawing/2014/main" id="{2A00D3B7-4D46-465F-B47F-B4A8B672B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670" y="1285764"/>
            <a:ext cx="480441" cy="455803"/>
          </a:xfrm>
          <a:prstGeom prst="rect">
            <a:avLst/>
          </a:prstGeom>
        </p:spPr>
      </p:pic>
      <p:pic>
        <p:nvPicPr>
          <p:cNvPr id="7" name="図 6">
            <a:extLst>
              <a:ext uri="{FF2B5EF4-FFF2-40B4-BE49-F238E27FC236}">
                <a16:creationId xmlns:a16="http://schemas.microsoft.com/office/drawing/2014/main" id="{A2684A28-0664-474B-9E3A-ABE43D16D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225" y="2137171"/>
            <a:ext cx="517835" cy="1038628"/>
          </a:xfrm>
          <a:prstGeom prst="rect">
            <a:avLst/>
          </a:prstGeom>
        </p:spPr>
      </p:pic>
      <p:pic>
        <p:nvPicPr>
          <p:cNvPr id="9" name="図 8">
            <a:extLst>
              <a:ext uri="{FF2B5EF4-FFF2-40B4-BE49-F238E27FC236}">
                <a16:creationId xmlns:a16="http://schemas.microsoft.com/office/drawing/2014/main" id="{A481E7E3-DBA4-4BB4-A152-FBF1BA5A7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6571" y="3764616"/>
            <a:ext cx="1627573" cy="1060937"/>
          </a:xfrm>
          <a:prstGeom prst="rect">
            <a:avLst/>
          </a:prstGeom>
        </p:spPr>
      </p:pic>
      <p:pic>
        <p:nvPicPr>
          <p:cNvPr id="12" name="図 11">
            <a:extLst>
              <a:ext uri="{FF2B5EF4-FFF2-40B4-BE49-F238E27FC236}">
                <a16:creationId xmlns:a16="http://schemas.microsoft.com/office/drawing/2014/main" id="{9A0BBAC4-6C39-4007-B68C-BCF2305D1E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894" y="4825553"/>
            <a:ext cx="574836" cy="1236289"/>
          </a:xfrm>
          <a:prstGeom prst="rect">
            <a:avLst/>
          </a:prstGeom>
        </p:spPr>
      </p:pic>
      <p:pic>
        <p:nvPicPr>
          <p:cNvPr id="14" name="図 13">
            <a:extLst>
              <a:ext uri="{FF2B5EF4-FFF2-40B4-BE49-F238E27FC236}">
                <a16:creationId xmlns:a16="http://schemas.microsoft.com/office/drawing/2014/main" id="{43AD67AE-E273-4A43-9FFF-3A8E3201E6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2053" y="4985880"/>
            <a:ext cx="874014" cy="915633"/>
          </a:xfrm>
          <a:prstGeom prst="rect">
            <a:avLst/>
          </a:prstGeom>
        </p:spPr>
      </p:pic>
      <p:sp>
        <p:nvSpPr>
          <p:cNvPr id="2" name="テキスト ボックス 1">
            <a:extLst>
              <a:ext uri="{FF2B5EF4-FFF2-40B4-BE49-F238E27FC236}">
                <a16:creationId xmlns:a16="http://schemas.microsoft.com/office/drawing/2014/main" id="{83280843-48B6-4CA0-AC9F-4E8BCA33DC8D}"/>
              </a:ext>
            </a:extLst>
          </p:cNvPr>
          <p:cNvSpPr txBox="1"/>
          <p:nvPr/>
        </p:nvSpPr>
        <p:spPr>
          <a:xfrm>
            <a:off x="2329827" y="163461"/>
            <a:ext cx="7187035" cy="461665"/>
          </a:xfrm>
          <a:prstGeom prst="rect">
            <a:avLst/>
          </a:prstGeom>
          <a:noFill/>
        </p:spPr>
        <p:txBody>
          <a:bodyPr wrap="square" rtlCol="0">
            <a:spAutoFit/>
          </a:bodyPr>
          <a:lstStyle/>
          <a:p>
            <a:r>
              <a:rPr kumimoji="1" lang="ja-JP" altLang="en-US" sz="2400" dirty="0">
                <a:solidFill>
                  <a:schemeClr val="bg1"/>
                </a:solidFill>
                <a:latin typeface="HGP創英角ﾎﾟｯﾌﾟ体" panose="040B0A00000000000000" pitchFamily="50" charset="-128"/>
                <a:ea typeface="HGP創英角ﾎﾟｯﾌﾟ体" panose="040B0A00000000000000" pitchFamily="50" charset="-128"/>
              </a:rPr>
              <a:t>兵馬俑　　　永遠に始皇帝を守る膨大な数の地下軍団</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5142490E-7119-475F-BE3B-58932AB936D6}"/>
              </a:ext>
            </a:extLst>
          </p:cNvPr>
          <p:cNvSpPr txBox="1"/>
          <p:nvPr/>
        </p:nvSpPr>
        <p:spPr>
          <a:xfrm>
            <a:off x="2423605" y="6179701"/>
            <a:ext cx="7625917" cy="400110"/>
          </a:xfrm>
          <a:prstGeom prst="rect">
            <a:avLst/>
          </a:prstGeom>
          <a:solidFill>
            <a:srgbClr val="00B050"/>
          </a:solidFill>
        </p:spPr>
        <p:txBody>
          <a:bodyPr wrap="square" rtlCol="0">
            <a:spAutoFit/>
          </a:bodyPr>
          <a:lstStyle/>
          <a:p>
            <a:r>
              <a:rPr kumimoji="1" lang="ja-JP" altLang="en-US" sz="2000" dirty="0">
                <a:solidFill>
                  <a:srgbClr val="FFFF00"/>
                </a:solidFill>
                <a:latin typeface="HGP創英角ﾎﾟｯﾌﾟ体" panose="040B0A00000000000000" pitchFamily="50" charset="-128"/>
                <a:ea typeface="HGP創英角ﾎﾟｯﾌﾟ体" panose="040B0A00000000000000" pitchFamily="50" charset="-128"/>
              </a:rPr>
              <a:t>　６つの変化はわかりましたか？　クリックすると次の画面に進みます。</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0"/>
                                        <p:tgtEl>
                                          <p:spTgt spid="14"/>
                                        </p:tgtEl>
                                      </p:cBhvr>
                                    </p:animEffect>
                                  </p:childTnLst>
                                </p:cTn>
                              </p:par>
                              <p:par>
                                <p:cTn id="8" presetID="10" presetClass="entr" presetSubtype="0" fill="hold" nodeType="withEffect">
                                  <p:stCondLst>
                                    <p:cond delay="3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0"/>
                                        <p:tgtEl>
                                          <p:spTgt spid="3"/>
                                        </p:tgtEl>
                                      </p:cBhvr>
                                    </p:animEffect>
                                  </p:childTnLst>
                                </p:cTn>
                              </p:par>
                              <p:par>
                                <p:cTn id="11" presetID="10" presetClass="entr" presetSubtype="0" fill="hold" nodeType="withEffect">
                                  <p:stCondLst>
                                    <p:cond delay="6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0"/>
                                        <p:tgtEl>
                                          <p:spTgt spid="5"/>
                                        </p:tgtEl>
                                      </p:cBhvr>
                                    </p:animEffect>
                                  </p:childTnLst>
                                </p:cTn>
                              </p:par>
                              <p:par>
                                <p:cTn id="14" presetID="10" presetClass="entr" presetSubtype="0" fill="hold" nodeType="withEffect">
                                  <p:stCondLst>
                                    <p:cond delay="9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0"/>
                                        <p:tgtEl>
                                          <p:spTgt spid="12"/>
                                        </p:tgtEl>
                                      </p:cBhvr>
                                    </p:animEffect>
                                  </p:childTnLst>
                                </p:cTn>
                              </p:par>
                              <p:par>
                                <p:cTn id="17" presetID="10" presetClass="entr" presetSubtype="0" fill="hold" nodeType="withEffect">
                                  <p:stCondLst>
                                    <p:cond delay="12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0"/>
                                        <p:tgtEl>
                                          <p:spTgt spid="9"/>
                                        </p:tgtEl>
                                      </p:cBhvr>
                                    </p:animEffect>
                                  </p:childTnLst>
                                </p:cTn>
                              </p:par>
                              <p:par>
                                <p:cTn id="20" presetID="10" presetClass="entr" presetSubtype="0" fill="hold" nodeType="withEffect">
                                  <p:stCondLst>
                                    <p:cond delay="15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0"/>
                                        <p:tgtEl>
                                          <p:spTgt spid="7"/>
                                        </p:tgtEl>
                                      </p:cBhvr>
                                    </p:animEffect>
                                  </p:childTnLst>
                                </p:cTn>
                              </p:par>
                              <p:par>
                                <p:cTn id="23" presetID="42" presetClass="entr" presetSubtype="0" fill="hold" grpId="0" nodeType="withEffect">
                                  <p:stCondLst>
                                    <p:cond delay="30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ppt_x</p:attrName>
                                        </p:attrNameLst>
                                      </p:cBhvr>
                                      <p:tavLst>
                                        <p:tav tm="0">
                                          <p:val>
                                            <p:strVal val="#ppt_x"/>
                                          </p:val>
                                        </p:tav>
                                        <p:tav tm="100000">
                                          <p:val>
                                            <p:strVal val="#ppt_x"/>
                                          </p:val>
                                        </p:tav>
                                      </p:tavLst>
                                    </p:anim>
                                    <p:anim calcmode="lin" valueType="num">
                                      <p:cBhvr>
                                        <p:cTn id="27"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6</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345095" y="690982"/>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秦始皇帝陵及び兵馬俑坑の観光はいかがでしたか？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275</Words>
  <Application>Microsoft Office PowerPoint</Application>
  <PresentationFormat>ワイド画面</PresentationFormat>
  <Paragraphs>26</Paragraphs>
  <Slides>4</Slides>
  <Notes>0</Notes>
  <HiddenSlides>0</HiddenSlides>
  <MMClips>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vt:i4>
      </vt:variant>
    </vt:vector>
  </HeadingPairs>
  <TitlesOfParts>
    <vt:vector size="11" baseType="lpstr">
      <vt:lpstr>AR Pゴシック体S</vt:lpstr>
      <vt:lpstr>HGP創英角ｺﾞｼｯｸUB</vt:lpstr>
      <vt:lpstr>HGP創英角ﾎﾟｯﾌﾟ体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西尾 初美</cp:lastModifiedBy>
  <cp:revision>82</cp:revision>
  <dcterms:created xsi:type="dcterms:W3CDTF">2019-06-08T04:33:07Z</dcterms:created>
  <dcterms:modified xsi:type="dcterms:W3CDTF">2020-07-11T14:16:19Z</dcterms:modified>
</cp:coreProperties>
</file>